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634" r:id="rId2"/>
    <p:sldId id="606" r:id="rId3"/>
    <p:sldId id="635" r:id="rId4"/>
    <p:sldId id="637" r:id="rId5"/>
    <p:sldId id="638" r:id="rId6"/>
    <p:sldId id="639" r:id="rId7"/>
    <p:sldId id="640" r:id="rId8"/>
    <p:sldId id="641" r:id="rId9"/>
    <p:sldId id="642" r:id="rId10"/>
    <p:sldId id="643" r:id="rId11"/>
    <p:sldId id="644" r:id="rId12"/>
    <p:sldId id="645" r:id="rId13"/>
    <p:sldId id="663" r:id="rId14"/>
    <p:sldId id="647" r:id="rId15"/>
    <p:sldId id="648" r:id="rId16"/>
    <p:sldId id="649" r:id="rId17"/>
    <p:sldId id="650" r:id="rId18"/>
    <p:sldId id="652" r:id="rId19"/>
    <p:sldId id="653" r:id="rId20"/>
    <p:sldId id="654" r:id="rId21"/>
    <p:sldId id="655" r:id="rId22"/>
    <p:sldId id="659" r:id="rId23"/>
    <p:sldId id="660" r:id="rId24"/>
    <p:sldId id="664" r:id="rId25"/>
    <p:sldId id="662" r:id="rId26"/>
    <p:sldId id="661" r:id="rId27"/>
    <p:sldId id="633" r:id="rId28"/>
  </p:sldIdLst>
  <p:sldSz cx="9144000" cy="6858000" type="screen4x3"/>
  <p:notesSz cx="6858000" cy="9144000"/>
  <p:custDataLst>
    <p:tags r:id="rId31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50000"/>
      </a:lnSpc>
      <a:spcBef>
        <a:spcPct val="20000"/>
      </a:spcBef>
      <a:spcAft>
        <a:spcPct val="0"/>
      </a:spcAft>
      <a:buClr>
        <a:schemeClr val="tx1"/>
      </a:buClr>
      <a:buFont typeface="Wingdings" panose="05000000000000000000" pitchFamily="2" charset="2"/>
      <a:buNone/>
      <a:defRPr sz="5200" b="0" i="0" u="none" kern="1200" baseline="0">
        <a:solidFill>
          <a:srgbClr val="CC3300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50000"/>
      </a:lnSpc>
      <a:spcBef>
        <a:spcPct val="20000"/>
      </a:spcBef>
      <a:spcAft>
        <a:spcPct val="0"/>
      </a:spcAft>
      <a:buClr>
        <a:schemeClr val="tx1"/>
      </a:buClr>
      <a:buFont typeface="Wingdings" panose="05000000000000000000" pitchFamily="2" charset="2"/>
      <a:buNone/>
      <a:defRPr sz="5200" b="0" i="0" u="none" kern="1200" baseline="0">
        <a:solidFill>
          <a:srgbClr val="CC3300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50000"/>
      </a:lnSpc>
      <a:spcBef>
        <a:spcPct val="20000"/>
      </a:spcBef>
      <a:spcAft>
        <a:spcPct val="0"/>
      </a:spcAft>
      <a:buClr>
        <a:schemeClr val="tx1"/>
      </a:buClr>
      <a:buFont typeface="Wingdings" panose="05000000000000000000" pitchFamily="2" charset="2"/>
      <a:buNone/>
      <a:defRPr sz="5200" b="0" i="0" u="none" kern="1200" baseline="0">
        <a:solidFill>
          <a:srgbClr val="CC3300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50000"/>
      </a:lnSpc>
      <a:spcBef>
        <a:spcPct val="20000"/>
      </a:spcBef>
      <a:spcAft>
        <a:spcPct val="0"/>
      </a:spcAft>
      <a:buClr>
        <a:schemeClr val="tx1"/>
      </a:buClr>
      <a:buFont typeface="Wingdings" panose="05000000000000000000" pitchFamily="2" charset="2"/>
      <a:buNone/>
      <a:defRPr sz="5200" b="0" i="0" u="none" kern="1200" baseline="0">
        <a:solidFill>
          <a:srgbClr val="CC3300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50000"/>
      </a:lnSpc>
      <a:spcBef>
        <a:spcPct val="20000"/>
      </a:spcBef>
      <a:spcAft>
        <a:spcPct val="0"/>
      </a:spcAft>
      <a:buClr>
        <a:schemeClr val="tx1"/>
      </a:buClr>
      <a:buFont typeface="Wingdings" panose="05000000000000000000" pitchFamily="2" charset="2"/>
      <a:buNone/>
      <a:defRPr sz="5200" b="0" i="0" u="none" kern="1200" baseline="0">
        <a:solidFill>
          <a:srgbClr val="CC3300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50000"/>
      </a:lnSpc>
      <a:spcBef>
        <a:spcPct val="20000"/>
      </a:spcBef>
      <a:spcAft>
        <a:spcPct val="0"/>
      </a:spcAft>
      <a:buClr>
        <a:schemeClr val="tx1"/>
      </a:buClr>
      <a:buFont typeface="Wingdings" panose="05000000000000000000" pitchFamily="2" charset="2"/>
      <a:buNone/>
      <a:defRPr sz="5200" b="0" i="0" u="none" kern="1200" baseline="0">
        <a:solidFill>
          <a:srgbClr val="CC3300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50000"/>
      </a:lnSpc>
      <a:spcBef>
        <a:spcPct val="20000"/>
      </a:spcBef>
      <a:spcAft>
        <a:spcPct val="0"/>
      </a:spcAft>
      <a:buClr>
        <a:schemeClr val="tx1"/>
      </a:buClr>
      <a:buFont typeface="Wingdings" panose="05000000000000000000" pitchFamily="2" charset="2"/>
      <a:buNone/>
      <a:defRPr sz="5200" b="0" i="0" u="none" kern="1200" baseline="0">
        <a:solidFill>
          <a:srgbClr val="CC3300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50000"/>
      </a:lnSpc>
      <a:spcBef>
        <a:spcPct val="20000"/>
      </a:spcBef>
      <a:spcAft>
        <a:spcPct val="0"/>
      </a:spcAft>
      <a:buClr>
        <a:schemeClr val="tx1"/>
      </a:buClr>
      <a:buFont typeface="Wingdings" panose="05000000000000000000" pitchFamily="2" charset="2"/>
      <a:buNone/>
      <a:defRPr sz="5200" b="0" i="0" u="none" kern="1200" baseline="0">
        <a:solidFill>
          <a:srgbClr val="CC3300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50000"/>
      </a:lnSpc>
      <a:spcBef>
        <a:spcPct val="20000"/>
      </a:spcBef>
      <a:spcAft>
        <a:spcPct val="0"/>
      </a:spcAft>
      <a:buClr>
        <a:schemeClr val="tx1"/>
      </a:buClr>
      <a:buFont typeface="Wingdings" panose="05000000000000000000" pitchFamily="2" charset="2"/>
      <a:buNone/>
      <a:defRPr sz="5200" b="0" i="0" u="none" kern="1200" baseline="0">
        <a:solidFill>
          <a:srgbClr val="CC3300"/>
        </a:solidFill>
        <a:latin typeface="Times New Roman" panose="02020603050405020304" pitchFamily="18" charset="0"/>
        <a:ea typeface="华文新魏" panose="020108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00"/>
    <a:srgbClr val="CC3300"/>
    <a:srgbClr val="66FF66"/>
    <a:srgbClr val="CC9900"/>
    <a:srgbClr val="FF9900"/>
    <a:srgbClr val="CC66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75" autoAdjust="0"/>
    <p:restoredTop sz="94660"/>
  </p:normalViewPr>
  <p:slideViewPr>
    <p:cSldViewPr showGuides="1">
      <p:cViewPr varScale="1">
        <p:scale>
          <a:sx n="106" d="100"/>
          <a:sy n="106" d="100"/>
        </p:scale>
        <p:origin x="135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93CA62-FC63-431F-9671-3E28085CB85D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2023/5/24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7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7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lnSpc>
                <a:spcPct val="100000"/>
              </a:lnSpc>
              <a:spcBef>
                <a:spcPct val="0"/>
              </a:spcBef>
              <a:buClr>
                <a:schemeClr val="tx1"/>
              </a:buClr>
              <a:buNone/>
            </a:pPr>
            <a:fld id="{9A0DB2DC-4C9A-4742-B13C-FB6460FD3503}" type="slidenum"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‹#›</a:t>
            </a:fld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4D56AB4-412D-49B6-8944-A8513B5BF7E9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2023/5/24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508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61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161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1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lnSpc>
                <a:spcPct val="100000"/>
              </a:lnSpc>
              <a:spcBef>
                <a:spcPct val="0"/>
              </a:spcBef>
              <a:buClr>
                <a:schemeClr val="tx1"/>
              </a:buClr>
              <a:buNone/>
            </a:pPr>
            <a:fld id="{9A0DB2DC-4C9A-4742-B13C-FB6460FD3503}" type="slidenum"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‹#›</a:t>
            </a:fld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84213" y="2708275"/>
            <a:ext cx="7772400" cy="109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5200" b="0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1196975"/>
            <a:ext cx="7772400" cy="1371600"/>
          </a:xfrm>
          <a:prstGeom prst="rect">
            <a:avLst/>
          </a:prstGeom>
        </p:spPr>
        <p:txBody>
          <a:bodyPr/>
          <a:lstStyle>
            <a:lvl1pPr>
              <a:defRPr sz="33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76375" y="3429000"/>
            <a:ext cx="7010400" cy="16002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>
                <a:solidFill>
                  <a:schemeClr val="tx1"/>
                </a:solidFill>
                <a:latin typeface="+mj-lt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E968100-D9A5-469F-B332-173E10CC9CA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rPr>
              <a:t>2023/5/24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5200" b="0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233363"/>
            <a:ext cx="8001000" cy="747712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9750" y="1341438"/>
            <a:ext cx="8207375" cy="47704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37288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5200" b="0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11950" y="304800"/>
            <a:ext cx="2051050" cy="5807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55625" y="304800"/>
            <a:ext cx="6003925" cy="580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37288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5200" b="0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55625" y="1844675"/>
            <a:ext cx="4027488" cy="4267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35513" y="1844675"/>
            <a:ext cx="4027487" cy="4267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37288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5200" b="0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 hasCustomPrompt="1"/>
          </p:nvPr>
        </p:nvSpPr>
        <p:spPr>
          <a:xfrm>
            <a:off x="555625" y="1844675"/>
            <a:ext cx="8207375" cy="4267200"/>
          </a:xfrm>
          <a:prstGeom prst="rect">
            <a:avLst/>
          </a:prstGeom>
        </p:spPr>
        <p:txBody>
          <a:bodyPr/>
          <a:lstStyle/>
          <a:p>
            <a:pPr marL="469900" marR="0" lvl="0" indent="-469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单击图标添加表格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37288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5200" b="0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574675" y="304800"/>
            <a:ext cx="8001000" cy="1216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555625" y="1844675"/>
            <a:ext cx="4027488" cy="2057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35513" y="1844675"/>
            <a:ext cx="4027487" cy="2057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555625" y="4054475"/>
            <a:ext cx="4027488" cy="2057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35513" y="4054475"/>
            <a:ext cx="4027487" cy="2057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3"/>
          </p:nvPr>
        </p:nvSpPr>
        <p:spPr>
          <a:xfrm>
            <a:off x="3124200" y="6237288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5200" b="0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233363"/>
            <a:ext cx="8001000" cy="747712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341438"/>
            <a:ext cx="8207375" cy="47704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37288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5200" b="0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37288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5200" b="0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233363"/>
            <a:ext cx="8001000" cy="747712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55625" y="1844675"/>
            <a:ext cx="4027488" cy="4267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5513" y="1844675"/>
            <a:ext cx="4027487" cy="4267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37288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5200" b="0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3"/>
          </p:nvPr>
        </p:nvSpPr>
        <p:spPr>
          <a:xfrm>
            <a:off x="3124200" y="6237288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5200" b="0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233363"/>
            <a:ext cx="8001000" cy="747712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37288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5200" b="0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37288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5200" b="0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37288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5200" b="0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539750" y="1087438"/>
            <a:ext cx="7958138" cy="109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5200" b="0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5200" b="0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1034" name="日期占位符 3"/>
          <p:cNvSpPr txBox="1">
            <a:spLocks noGrp="1" noChangeArrowheads="1"/>
          </p:cNvSpPr>
          <p:nvPr/>
        </p:nvSpPr>
        <p:spPr bwMode="auto">
          <a:xfrm>
            <a:off x="611188" y="6396038"/>
            <a:ext cx="1370013" cy="268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fld id="{07EE591B-4F7C-4A9C-98F3-20F5CAEB88A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2023/5/24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30" name="图片 11" descr="logo.png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875463" y="6237288"/>
            <a:ext cx="1711325" cy="6207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1755" y="79375"/>
            <a:ext cx="1116965" cy="10083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Verdana" panose="020B0604030504040204" pitchFamily="34" charset="0"/>
          <a:ea typeface="黑体" panose="02010609060101010101" pitchFamily="49" charset="-122"/>
        </a:defRPr>
      </a:lvl9pPr>
    </p:titleStyle>
    <p:bodyStyle>
      <a:lvl1pPr marL="469900" indent="-469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8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908050" indent="-43688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8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marL="1304925" indent="-395605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400">
          <a:solidFill>
            <a:schemeClr val="tx1"/>
          </a:solidFill>
          <a:latin typeface="+mn-lt"/>
          <a:ea typeface="+mn-ea"/>
        </a:defRPr>
      </a:lvl3pPr>
      <a:lvl4pPr marL="1694180" indent="-3873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0" fontAlgn="base" hangingPunct="0">
        <a:lnSpc>
          <a:spcPct val="120000"/>
        </a:lnSpc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4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/>
          </p:cNvSpPr>
          <p:nvPr>
            <p:ph type="title" idx="4294967295"/>
          </p:nvPr>
        </p:nvSpPr>
        <p:spPr>
          <a:xfrm>
            <a:off x="539750" y="1700213"/>
            <a:ext cx="7929563" cy="7207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sz="3600" dirty="0"/>
              <a:t>题目：基于游戏引擎的手部运动估计数据集生成与应用</a:t>
            </a:r>
            <a:endParaRPr lang="zh-CN" altLang="en-US" dirty="0"/>
          </a:p>
        </p:txBody>
      </p:sp>
      <p:sp>
        <p:nvSpPr>
          <p:cNvPr id="16387" name="Text Box 6"/>
          <p:cNvSpPr txBox="1"/>
          <p:nvPr/>
        </p:nvSpPr>
        <p:spPr>
          <a:xfrm>
            <a:off x="2484438" y="0"/>
            <a:ext cx="7308850" cy="1281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812800" indent="-812800" algn="ctr">
              <a:spcBef>
                <a:spcPct val="50000"/>
              </a:spcBef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16388" name="Text Box 7"/>
          <p:cNvSpPr txBox="1"/>
          <p:nvPr/>
        </p:nvSpPr>
        <p:spPr>
          <a:xfrm>
            <a:off x="827088" y="188913"/>
            <a:ext cx="7489825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812800" indent="-812800" algn="ctr">
              <a:spcBef>
                <a:spcPct val="50000"/>
              </a:spcBef>
            </a:pPr>
            <a:r>
              <a:rPr lang="en-US" altLang="zh-CN" sz="3200" b="1" dirty="0">
                <a:latin typeface="Times New Roman" panose="02020603050405020304" pitchFamily="18" charset="0"/>
              </a:rPr>
              <a:t>2023</a:t>
            </a:r>
            <a:r>
              <a:rPr lang="zh-CN" altLang="en-US" sz="3200" b="1" dirty="0">
                <a:latin typeface="Times New Roman" panose="02020603050405020304" pitchFamily="18" charset="0"/>
              </a:rPr>
              <a:t>届本科毕业设计毕业答辩</a:t>
            </a:r>
          </a:p>
        </p:txBody>
      </p:sp>
      <p:sp>
        <p:nvSpPr>
          <p:cNvPr id="16389" name="Rectangle 2"/>
          <p:cNvSpPr/>
          <p:nvPr/>
        </p:nvSpPr>
        <p:spPr>
          <a:xfrm>
            <a:off x="2124075" y="3429000"/>
            <a:ext cx="4895850" cy="252095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eaLnBrk="0" hangingPunct="0">
              <a:lnSpc>
                <a:spcPct val="110000"/>
              </a:lnSpc>
              <a:spcBef>
                <a:spcPct val="0"/>
              </a:spcBef>
              <a:buClrTx/>
            </a:pPr>
            <a:r>
              <a:rPr lang="zh-CN" altLang="en-US" sz="2800" b="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姓    名：袁立晨</a:t>
            </a:r>
            <a:br>
              <a:rPr lang="zh-CN" altLang="en-US" sz="2800" b="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</a:br>
            <a:r>
              <a:rPr lang="zh-CN" altLang="en-US" sz="2800" b="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学    号：</a:t>
            </a:r>
            <a:r>
              <a:rPr lang="en-US" altLang="zh-CN" sz="2800" b="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2019215105</a:t>
            </a:r>
            <a:br>
              <a:rPr lang="zh-CN" altLang="en-US" sz="2800" b="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</a:br>
            <a:r>
              <a:rPr lang="zh-CN" altLang="en-US" sz="2800" b="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专业班级：软件工程</a:t>
            </a:r>
            <a:r>
              <a:rPr lang="en-US" altLang="zh-CN" sz="2800" b="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19-4</a:t>
            </a:r>
            <a:r>
              <a:rPr lang="zh-CN" altLang="en-US" sz="2800" b="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班</a:t>
            </a:r>
            <a:br>
              <a:rPr lang="zh-CN" altLang="en-US" sz="2800" b="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</a:br>
            <a:r>
              <a:rPr lang="zh-CN" altLang="en-US" sz="2800" b="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指导教师：谢文军</a:t>
            </a:r>
            <a:b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汇报日期：</a:t>
            </a:r>
            <a:r>
              <a:rPr lang="en-US" altLang="zh-CN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2023-05-25</a:t>
            </a:r>
            <a:endParaRPr lang="zh-CN" altLang="en-US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1115695" y="332423"/>
            <a:ext cx="4464050" cy="747712"/>
          </a:xfrm>
          <a:noFill/>
          <a:ln>
            <a:noFill/>
          </a:ln>
        </p:spPr>
        <p:txBody>
          <a:bodyPr/>
          <a:lstStyle/>
          <a:p>
            <a:r>
              <a:rPr lang="zh-CN" altLang="en-US" dirty="0"/>
              <a:t>设计实现说明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9756506-864F-907B-5154-15B66284AE88}"/>
              </a:ext>
            </a:extLst>
          </p:cNvPr>
          <p:cNvSpPr txBox="1">
            <a:spLocks/>
          </p:cNvSpPr>
          <p:nvPr/>
        </p:nvSpPr>
        <p:spPr>
          <a:xfrm>
            <a:off x="539750" y="1341439"/>
            <a:ext cx="8207375" cy="1655514"/>
          </a:xfrm>
          <a:prstGeom prst="rect">
            <a:avLst/>
          </a:prstGeom>
        </p:spPr>
        <p:txBody>
          <a:bodyPr wrap="square" lIns="91440" tIns="45720" rIns="91440" bIns="45720" anchor="t" anchorCtr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kern="0" dirty="0"/>
              <a:t>梳理和分析代码结构，寻找其输入部分和输出部分</a:t>
            </a:r>
            <a:endParaRPr lang="en-US" altLang="zh-CN" sz="2400" kern="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输入部分：由于原先数据集较为复杂，因此更换新的数据集。新的数据集在输入部分包含以下参数：相机内参、手势边界框、根节点坐标变换值、关节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3d</a:t>
            </a: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坐标、物体坐标信息、物体旋转坐标值、图片像素信息。</a:t>
            </a:r>
            <a:endParaRPr lang="en-US" altLang="zh-CN" sz="1600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sz="2400" kern="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9A27AB-2EF3-F927-A82D-6F08A60D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0" y="3214879"/>
            <a:ext cx="37338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EA4655-D64D-EFE0-5C77-08A1F6316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852936"/>
            <a:ext cx="2781531" cy="332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73784"/>
      </p:ext>
    </p:extLst>
  </p:cSld>
  <p:clrMapOvr>
    <a:masterClrMapping/>
  </p:clrMapOvr>
  <p:transition spd="med"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1115695" y="332423"/>
            <a:ext cx="4464050" cy="747712"/>
          </a:xfrm>
          <a:noFill/>
          <a:ln>
            <a:noFill/>
          </a:ln>
        </p:spPr>
        <p:txBody>
          <a:bodyPr/>
          <a:lstStyle/>
          <a:p>
            <a:r>
              <a:rPr lang="zh-CN" altLang="en-US" dirty="0"/>
              <a:t>设计实现说明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23237-76D9-BA78-D896-C2957545C4FF}"/>
              </a:ext>
            </a:extLst>
          </p:cNvPr>
          <p:cNvSpPr txBox="1">
            <a:spLocks/>
          </p:cNvSpPr>
          <p:nvPr/>
        </p:nvSpPr>
        <p:spPr>
          <a:xfrm>
            <a:off x="554355" y="1341755"/>
            <a:ext cx="8192770" cy="1945640"/>
          </a:xfrm>
          <a:prstGeom prst="rect">
            <a:avLst/>
          </a:prstGeom>
        </p:spPr>
        <p:txBody>
          <a:bodyPr wrap="square" lIns="91440" tIns="45720" rIns="91440" bIns="45720" anchor="t" anchorCtr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kern="0" dirty="0"/>
              <a:t>梳理和分析代码结构，寻找其输入部分和输出部分</a:t>
            </a:r>
            <a:endParaRPr lang="en-US" altLang="zh-CN" sz="2400" kern="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输出部分：原先算法本身并没有接口直接暴露其估计的手势参数信息，所以需要在算法中寻找其保存的信息，并导出为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json</a:t>
            </a: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文件传入到游戏引擎中测试手势信息的准确性，发现手势信息基本正确。</a:t>
            </a:r>
            <a:endParaRPr lang="en-US" altLang="zh-CN" sz="2400" kern="0" dirty="0"/>
          </a:p>
        </p:txBody>
      </p:sp>
      <p:pic>
        <p:nvPicPr>
          <p:cNvPr id="5" name="图片 4" descr="artiboost_SM1_0000">
            <a:extLst>
              <a:ext uri="{FF2B5EF4-FFF2-40B4-BE49-F238E27FC236}">
                <a16:creationId xmlns:a16="http://schemas.microsoft.com/office/drawing/2014/main" id="{2BFA5D6A-A7C6-9140-3A81-4AAF653D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10" y="3388042"/>
            <a:ext cx="2550160" cy="1912620"/>
          </a:xfrm>
          <a:prstGeom prst="rect">
            <a:avLst/>
          </a:prstGeom>
        </p:spPr>
      </p:pic>
      <p:sp>
        <p:nvSpPr>
          <p:cNvPr id="8" name="右箭头 3">
            <a:extLst>
              <a:ext uri="{FF2B5EF4-FFF2-40B4-BE49-F238E27FC236}">
                <a16:creationId xmlns:a16="http://schemas.microsoft.com/office/drawing/2014/main" id="{42A71551-7A3E-8564-E049-391A97CD5649}"/>
              </a:ext>
            </a:extLst>
          </p:cNvPr>
          <p:cNvSpPr/>
          <p:nvPr/>
        </p:nvSpPr>
        <p:spPr>
          <a:xfrm>
            <a:off x="3563620" y="4128134"/>
            <a:ext cx="1008380" cy="432435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en-US" altLang="zh-CN" sz="5200" b="1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FF275A-E281-3262-487F-CB6D36A995B2}"/>
              </a:ext>
            </a:extLst>
          </p:cNvPr>
          <p:cNvSpPr txBox="1"/>
          <p:nvPr/>
        </p:nvSpPr>
        <p:spPr>
          <a:xfrm>
            <a:off x="1619250" y="5445760"/>
            <a:ext cx="100076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输入图片</a:t>
            </a:r>
            <a:endParaRPr lang="zh-CN" altLang="en-US" sz="1600" b="0" kern="0" dirty="0">
              <a:solidFill>
                <a:srgbClr val="000000"/>
              </a:solidFill>
              <a:effectLst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2CB2507-02A6-3496-45E5-7E0316AE2354}"/>
              </a:ext>
            </a:extLst>
          </p:cNvPr>
          <p:cNvSpPr txBox="1"/>
          <p:nvPr/>
        </p:nvSpPr>
        <p:spPr>
          <a:xfrm>
            <a:off x="5883910" y="5445760"/>
            <a:ext cx="1005403" cy="41819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输出坐标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92AB27F-0F83-E29E-A6FE-EE6042738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70275"/>
            <a:ext cx="3878580" cy="179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88439"/>
      </p:ext>
    </p:extLst>
  </p:cSld>
  <p:clrMapOvr>
    <a:masterClrMapping/>
  </p:clrMapOvr>
  <p:transition spd="med"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1115695" y="332423"/>
            <a:ext cx="4464050" cy="747712"/>
          </a:xfrm>
          <a:noFill/>
          <a:ln>
            <a:noFill/>
          </a:ln>
        </p:spPr>
        <p:txBody>
          <a:bodyPr/>
          <a:lstStyle/>
          <a:p>
            <a:r>
              <a:rPr lang="zh-CN" altLang="en-US" dirty="0"/>
              <a:t>设计实现说明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EEF67E1-3461-5A33-8E9A-AA13FB832D09}"/>
              </a:ext>
            </a:extLst>
          </p:cNvPr>
          <p:cNvSpPr txBox="1">
            <a:spLocks/>
          </p:cNvSpPr>
          <p:nvPr/>
        </p:nvSpPr>
        <p:spPr>
          <a:xfrm>
            <a:off x="527050" y="1341755"/>
            <a:ext cx="8220075" cy="1188720"/>
          </a:xfrm>
          <a:prstGeom prst="rect">
            <a:avLst/>
          </a:prstGeom>
        </p:spPr>
        <p:txBody>
          <a:bodyPr wrap="square" lIns="91440" tIns="45720" rIns="91440" bIns="45720" anchor="t" anchorCtr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kern="0" dirty="0"/>
              <a:t>数据集设计</a:t>
            </a:r>
            <a:endParaRPr lang="en-US" altLang="zh-CN" sz="2400" kern="0" dirty="0"/>
          </a:p>
          <a:p>
            <a:pPr marL="0" indent="0">
              <a:buNone/>
            </a:pP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数据集设计主要围绕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TriHorn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-Net</a:t>
            </a: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模型展开，根据模型输入数据的信息，批量生成数据集。</a:t>
            </a:r>
            <a:endParaRPr lang="en-US" altLang="zh-CN" sz="1600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039D0A-DBEF-D470-8549-0F14557A4C9C}"/>
              </a:ext>
            </a:extLst>
          </p:cNvPr>
          <p:cNvSpPr txBox="1"/>
          <p:nvPr/>
        </p:nvSpPr>
        <p:spPr>
          <a:xfrm>
            <a:off x="3996055" y="4589145"/>
            <a:ext cx="1005403" cy="4154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网络模型</a:t>
            </a:r>
          </a:p>
        </p:txBody>
      </p:sp>
      <p:sp>
        <p:nvSpPr>
          <p:cNvPr id="7" name="右箭头 3">
            <a:extLst>
              <a:ext uri="{FF2B5EF4-FFF2-40B4-BE49-F238E27FC236}">
                <a16:creationId xmlns:a16="http://schemas.microsoft.com/office/drawing/2014/main" id="{3D3866E8-2C58-DC6A-29ED-24F9205B3593}"/>
              </a:ext>
            </a:extLst>
          </p:cNvPr>
          <p:cNvSpPr/>
          <p:nvPr/>
        </p:nvSpPr>
        <p:spPr>
          <a:xfrm>
            <a:off x="2411730" y="3436620"/>
            <a:ext cx="501015" cy="285750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en-US" altLang="zh-CN" sz="5200" b="1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4BB8BEB-DBAD-54A6-D857-B32BA58B572D}"/>
              </a:ext>
            </a:extLst>
          </p:cNvPr>
          <p:cNvSpPr txBox="1"/>
          <p:nvPr/>
        </p:nvSpPr>
        <p:spPr>
          <a:xfrm>
            <a:off x="755650" y="4589145"/>
            <a:ext cx="1210588" cy="41819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buSzTx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输入深度图</a:t>
            </a:r>
          </a:p>
        </p:txBody>
      </p:sp>
      <p:sp>
        <p:nvSpPr>
          <p:cNvPr id="14" name="右箭头 7">
            <a:extLst>
              <a:ext uri="{FF2B5EF4-FFF2-40B4-BE49-F238E27FC236}">
                <a16:creationId xmlns:a16="http://schemas.microsoft.com/office/drawing/2014/main" id="{4F1B03D4-7AEC-E5EB-7F57-0DF3B0CC57B2}"/>
              </a:ext>
            </a:extLst>
          </p:cNvPr>
          <p:cNvSpPr/>
          <p:nvPr/>
        </p:nvSpPr>
        <p:spPr>
          <a:xfrm>
            <a:off x="6083935" y="3437255"/>
            <a:ext cx="501015" cy="285750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en-US" altLang="zh-CN" sz="5200" b="1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29FEC35-C949-A4F9-D732-21F61F5032F3}"/>
              </a:ext>
            </a:extLst>
          </p:cNvPr>
          <p:cNvSpPr txBox="1"/>
          <p:nvPr/>
        </p:nvSpPr>
        <p:spPr>
          <a:xfrm>
            <a:off x="7164070" y="4596130"/>
            <a:ext cx="1005403" cy="4154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buSzTx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输出姿态</a:t>
            </a:r>
            <a:endParaRPr lang="en-US" altLang="zh-CN" sz="1600" dirty="0" err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2504FFB-24E4-73BD-BAAD-A94F1FE10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82" y="2927567"/>
            <a:ext cx="1866612" cy="139995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C7D4605-F096-C6E7-AF3E-2721B07DA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085" y="2865437"/>
            <a:ext cx="1974560" cy="148092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B8EB0B4-30E2-2C25-A6F9-C5F3ABA62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240" y="2763412"/>
            <a:ext cx="3012362" cy="15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57489"/>
      </p:ext>
    </p:extLst>
  </p:cSld>
  <p:clrMapOvr>
    <a:masterClrMapping/>
  </p:clrMapOvr>
  <p:transition spd="med"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1115695" y="332423"/>
            <a:ext cx="4464050" cy="747712"/>
          </a:xfrm>
          <a:noFill/>
          <a:ln>
            <a:noFill/>
          </a:ln>
        </p:spPr>
        <p:txBody>
          <a:bodyPr/>
          <a:lstStyle/>
          <a:p>
            <a:r>
              <a:rPr lang="zh-CN" altLang="en-US" dirty="0"/>
              <a:t>设计实现说明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DDA444-26F9-7F6E-6B83-00C6E67AB445}"/>
              </a:ext>
            </a:extLst>
          </p:cNvPr>
          <p:cNvSpPr txBox="1">
            <a:spLocks/>
          </p:cNvSpPr>
          <p:nvPr/>
        </p:nvSpPr>
        <p:spPr>
          <a:xfrm>
            <a:off x="490538" y="1341755"/>
            <a:ext cx="8256588" cy="1848092"/>
          </a:xfrm>
          <a:prstGeom prst="rect">
            <a:avLst/>
          </a:prstGeom>
        </p:spPr>
        <p:txBody>
          <a:bodyPr wrap="square" lIns="91440" tIns="45720" rIns="91440" bIns="45720" anchor="t" anchorCtr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kern="0" dirty="0"/>
              <a:t>数据集生成</a:t>
            </a:r>
            <a:endParaRPr lang="en-US" altLang="zh-CN" sz="2400" kern="0" dirty="0"/>
          </a:p>
          <a:p>
            <a:pPr marL="0" indent="0">
              <a:buNone/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一共设计了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6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个不同的手势姿态，数据集大小将近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10000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多张图像，每组手势包含了</a:t>
            </a: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近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2000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张图像，可用作训练数据集和测试数据集。每一帧采用绑定姿态动画截取手势姿态数据，并且自动生成数据集所在路径信息和每一帧图像的标签数据信息。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sz="2400" kern="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CB077E-5057-C120-B6F4-7326B937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3189847"/>
            <a:ext cx="1250315" cy="16021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DAF4D1-BBB8-2BF1-43B7-E42B55E4F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203" y="2961131"/>
            <a:ext cx="3266614" cy="2046894"/>
          </a:xfrm>
          <a:prstGeom prst="rect">
            <a:avLst/>
          </a:prstGeom>
        </p:spPr>
      </p:pic>
      <p:sp>
        <p:nvSpPr>
          <p:cNvPr id="10" name="右箭头 4">
            <a:extLst>
              <a:ext uri="{FF2B5EF4-FFF2-40B4-BE49-F238E27FC236}">
                <a16:creationId xmlns:a16="http://schemas.microsoft.com/office/drawing/2014/main" id="{175B83A5-80D1-3B1C-69B5-39139B53066E}"/>
              </a:ext>
            </a:extLst>
          </p:cNvPr>
          <p:cNvSpPr/>
          <p:nvPr/>
        </p:nvSpPr>
        <p:spPr>
          <a:xfrm>
            <a:off x="1909520" y="3932872"/>
            <a:ext cx="501015" cy="285750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en-US" altLang="zh-CN" sz="5200" b="1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90D4D7D-BA47-64EB-A273-C6A9FF3B1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488" y="2905138"/>
            <a:ext cx="2725983" cy="211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31135"/>
      </p:ext>
    </p:extLst>
  </p:cSld>
  <p:clrMapOvr>
    <a:masterClrMapping/>
  </p:clrMapOvr>
  <p:transition spd="med"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1115695" y="332423"/>
            <a:ext cx="4464050" cy="747712"/>
          </a:xfrm>
          <a:noFill/>
          <a:ln>
            <a:noFill/>
          </a:ln>
        </p:spPr>
        <p:txBody>
          <a:bodyPr/>
          <a:lstStyle/>
          <a:p>
            <a:r>
              <a:rPr lang="zh-CN" altLang="en-US" dirty="0"/>
              <a:t>设计实现说明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B8D4777-6AC4-9E5B-235E-78A2F042B381}"/>
              </a:ext>
            </a:extLst>
          </p:cNvPr>
          <p:cNvSpPr txBox="1">
            <a:spLocks/>
          </p:cNvSpPr>
          <p:nvPr/>
        </p:nvSpPr>
        <p:spPr>
          <a:xfrm>
            <a:off x="539750" y="1341755"/>
            <a:ext cx="8207375" cy="1296035"/>
          </a:xfrm>
          <a:prstGeom prst="rect">
            <a:avLst/>
          </a:prstGeom>
        </p:spPr>
        <p:txBody>
          <a:bodyPr wrap="square" lIns="91440" tIns="45720" rIns="91440" bIns="45720" anchor="t" anchorCtr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/>
              <a:t>Socket </a:t>
            </a:r>
            <a:r>
              <a:rPr lang="zh-CN" altLang="en-US" sz="2400" kern="0" dirty="0"/>
              <a:t>通信</a:t>
            </a:r>
            <a:endParaRPr lang="en-US" altLang="zh-CN" sz="2400" kern="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模型处理完的数据需要发送到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Unity</a:t>
            </a: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端实时显示，因此没有采用文件读写的方式，而是通过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Socket</a:t>
            </a: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发送请求传送数据。</a:t>
            </a:r>
            <a:endParaRPr lang="en-US" altLang="zh-CN" sz="1600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sz="2400" kern="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4F1249-E12B-BB46-22FD-D9DFB1626390}"/>
              </a:ext>
            </a:extLst>
          </p:cNvPr>
          <p:cNvSpPr/>
          <p:nvPr/>
        </p:nvSpPr>
        <p:spPr bwMode="auto">
          <a:xfrm>
            <a:off x="611505" y="3646805"/>
            <a:ext cx="1097280" cy="4927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812800" lvl="0" indent="-812800" algn="ctr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Tx/>
              <a:buFont typeface="Wingdings" panose="05000000000000000000" pitchFamily="2" charset="2"/>
            </a:pPr>
            <a:endParaRPr lang="zh-CN" altLang="en-US" sz="1600" dirty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3D3C6A-BAC7-F87F-2DF3-AFD004787F61}"/>
              </a:ext>
            </a:extLst>
          </p:cNvPr>
          <p:cNvSpPr txBox="1"/>
          <p:nvPr/>
        </p:nvSpPr>
        <p:spPr>
          <a:xfrm>
            <a:off x="625792" y="3679365"/>
            <a:ext cx="106870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训练模型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5D63955B-2CE5-E840-5EFC-EEF358F6F536}"/>
              </a:ext>
            </a:extLst>
          </p:cNvPr>
          <p:cNvSpPr/>
          <p:nvPr/>
        </p:nvSpPr>
        <p:spPr bwMode="auto">
          <a:xfrm>
            <a:off x="1908810" y="3769995"/>
            <a:ext cx="475615" cy="24765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zh-CN" altLang="en-US" sz="5200" b="1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30459AA-BE14-3669-74B8-C9656AB6A075}"/>
              </a:ext>
            </a:extLst>
          </p:cNvPr>
          <p:cNvSpPr/>
          <p:nvPr/>
        </p:nvSpPr>
        <p:spPr bwMode="auto">
          <a:xfrm>
            <a:off x="2555875" y="3647440"/>
            <a:ext cx="1097280" cy="4927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812800" lvl="0" indent="-812800" algn="ctr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Tx/>
              <a:buFont typeface="Wingdings" panose="05000000000000000000" pitchFamily="2" charset="2"/>
            </a:pPr>
            <a:endParaRPr lang="zh-CN" altLang="en-US" sz="1600" dirty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5734C33-21F1-712B-351B-C48FA428EFBF}"/>
              </a:ext>
            </a:extLst>
          </p:cNvPr>
          <p:cNvSpPr txBox="1"/>
          <p:nvPr/>
        </p:nvSpPr>
        <p:spPr>
          <a:xfrm>
            <a:off x="2594566" y="3679365"/>
            <a:ext cx="106870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sp>
        <p:nvSpPr>
          <p:cNvPr id="13" name="箭头: 右 4">
            <a:extLst>
              <a:ext uri="{FF2B5EF4-FFF2-40B4-BE49-F238E27FC236}">
                <a16:creationId xmlns:a16="http://schemas.microsoft.com/office/drawing/2014/main" id="{4D4A0DEC-7D46-EDAF-1066-302A785E7144}"/>
              </a:ext>
            </a:extLst>
          </p:cNvPr>
          <p:cNvSpPr/>
          <p:nvPr/>
        </p:nvSpPr>
        <p:spPr bwMode="auto">
          <a:xfrm>
            <a:off x="4340225" y="3704590"/>
            <a:ext cx="749935" cy="37973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zh-CN" altLang="en-US" sz="5200" b="1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72CF021-3ADA-A3DC-05FD-768862ED6045}"/>
              </a:ext>
            </a:extLst>
          </p:cNvPr>
          <p:cNvSpPr/>
          <p:nvPr/>
        </p:nvSpPr>
        <p:spPr>
          <a:xfrm>
            <a:off x="395605" y="3215005"/>
            <a:ext cx="3678555" cy="13582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zh-CN" altLang="en-US" sz="5200" b="1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E6581D1-02D4-E1BF-0C9F-94536ED02730}"/>
              </a:ext>
            </a:extLst>
          </p:cNvPr>
          <p:cNvSpPr txBox="1"/>
          <p:nvPr/>
        </p:nvSpPr>
        <p:spPr>
          <a:xfrm>
            <a:off x="1708785" y="4871085"/>
            <a:ext cx="958215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宋体" charset="0"/>
              </a:rPr>
              <a:t>python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15B1671-AA8D-3491-01B2-CE5CB608955A}"/>
              </a:ext>
            </a:extLst>
          </p:cNvPr>
          <p:cNvSpPr txBox="1"/>
          <p:nvPr/>
        </p:nvSpPr>
        <p:spPr>
          <a:xfrm>
            <a:off x="4356100" y="3387725"/>
            <a:ext cx="622300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95CB969-80F9-BC6A-ED41-E6F4B72E8D58}"/>
              </a:ext>
            </a:extLst>
          </p:cNvPr>
          <p:cNvSpPr/>
          <p:nvPr/>
        </p:nvSpPr>
        <p:spPr bwMode="auto">
          <a:xfrm>
            <a:off x="5479415" y="3646170"/>
            <a:ext cx="1097280" cy="4927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812800" lvl="0" indent="-812800" algn="ctr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Tx/>
              <a:buFont typeface="Wingdings" panose="05000000000000000000" pitchFamily="2" charset="2"/>
            </a:pPr>
            <a:endParaRPr lang="zh-CN" altLang="en-US" sz="1600" dirty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018A97F-CF83-B69A-17D5-C657DE9CC151}"/>
              </a:ext>
            </a:extLst>
          </p:cNvPr>
          <p:cNvSpPr txBox="1"/>
          <p:nvPr/>
        </p:nvSpPr>
        <p:spPr>
          <a:xfrm>
            <a:off x="5459095" y="3684483"/>
            <a:ext cx="113792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通信线程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F81DB47-813F-8132-479B-77CAF37C64D7}"/>
              </a:ext>
            </a:extLst>
          </p:cNvPr>
          <p:cNvSpPr/>
          <p:nvPr/>
        </p:nvSpPr>
        <p:spPr bwMode="auto">
          <a:xfrm>
            <a:off x="7284720" y="3646170"/>
            <a:ext cx="1097280" cy="4927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812800" lvl="0" indent="-812800" algn="ctr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Tx/>
              <a:buFont typeface="Wingdings" panose="05000000000000000000" pitchFamily="2" charset="2"/>
            </a:pPr>
            <a:endParaRPr lang="zh-CN" altLang="en-US" sz="1600" dirty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A1A85B1-E4CA-438D-F221-CA0371CFC405}"/>
              </a:ext>
            </a:extLst>
          </p:cNvPr>
          <p:cNvSpPr txBox="1"/>
          <p:nvPr/>
        </p:nvSpPr>
        <p:spPr>
          <a:xfrm>
            <a:off x="7305040" y="3684483"/>
            <a:ext cx="113792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手势显示</a:t>
            </a:r>
          </a:p>
        </p:txBody>
      </p:sp>
      <p:sp>
        <p:nvSpPr>
          <p:cNvPr id="21" name="箭头: 右 4">
            <a:extLst>
              <a:ext uri="{FF2B5EF4-FFF2-40B4-BE49-F238E27FC236}">
                <a16:creationId xmlns:a16="http://schemas.microsoft.com/office/drawing/2014/main" id="{1A4E6C3C-8CD9-C0F8-5AF6-5E3F667CA429}"/>
              </a:ext>
            </a:extLst>
          </p:cNvPr>
          <p:cNvSpPr/>
          <p:nvPr/>
        </p:nvSpPr>
        <p:spPr bwMode="auto">
          <a:xfrm>
            <a:off x="6692900" y="3768725"/>
            <a:ext cx="475615" cy="24765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zh-CN" altLang="en-US" sz="5200" b="1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8E7E166-1F0F-7B28-5180-F926CB0CA99C}"/>
              </a:ext>
            </a:extLst>
          </p:cNvPr>
          <p:cNvSpPr/>
          <p:nvPr/>
        </p:nvSpPr>
        <p:spPr>
          <a:xfrm>
            <a:off x="5147945" y="3213100"/>
            <a:ext cx="3678555" cy="13582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zh-CN" altLang="en-US" sz="5200" b="1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DD70722-DD19-FFBB-263B-362EED4720C4}"/>
              </a:ext>
            </a:extLst>
          </p:cNvPr>
          <p:cNvSpPr txBox="1"/>
          <p:nvPr/>
        </p:nvSpPr>
        <p:spPr>
          <a:xfrm>
            <a:off x="6555740" y="4871085"/>
            <a:ext cx="86360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宋体" charset="0"/>
              </a:rPr>
              <a:t>Unity</a:t>
            </a:r>
          </a:p>
        </p:txBody>
      </p:sp>
    </p:spTree>
    <p:extLst>
      <p:ext uri="{BB962C8B-B14F-4D97-AF65-F5344CB8AC3E}">
        <p14:creationId xmlns:p14="http://schemas.microsoft.com/office/powerpoint/2010/main" val="200153166"/>
      </p:ext>
    </p:extLst>
  </p:cSld>
  <p:clrMapOvr>
    <a:masterClrMapping/>
  </p:clrMapOvr>
  <p:transition spd="med"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1115695" y="332423"/>
            <a:ext cx="4464050" cy="747712"/>
          </a:xfrm>
          <a:noFill/>
          <a:ln>
            <a:noFill/>
          </a:ln>
        </p:spPr>
        <p:txBody>
          <a:bodyPr/>
          <a:lstStyle/>
          <a:p>
            <a:r>
              <a:rPr lang="zh-CN" altLang="en-US" dirty="0"/>
              <a:t>设计实现说明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FD0F0C-9D24-B735-8C6D-D95CE80851AD}"/>
              </a:ext>
            </a:extLst>
          </p:cNvPr>
          <p:cNvSpPr txBox="1">
            <a:spLocks/>
          </p:cNvSpPr>
          <p:nvPr/>
        </p:nvSpPr>
        <p:spPr>
          <a:xfrm>
            <a:off x="539750" y="1341755"/>
            <a:ext cx="8166735" cy="1965325"/>
          </a:xfrm>
          <a:prstGeom prst="rect">
            <a:avLst/>
          </a:prstGeom>
        </p:spPr>
        <p:txBody>
          <a:bodyPr wrap="square" lIns="91440" tIns="45720" rIns="91440" bIns="45720" anchor="t" anchorCtr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kern="0" dirty="0"/>
              <a:t>模型优化</a:t>
            </a:r>
            <a:endParaRPr lang="en-US" altLang="zh-CN" sz="2400" kern="0" dirty="0"/>
          </a:p>
          <a:p>
            <a:pPr marL="0" indent="0">
              <a:buNone/>
            </a:pP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由于数据集加载时的处理所花费的时间较多，因此重构了整个数据集加载的代码，删除了模型中不需要的参数信息，减少了传入图片的大小，将原先的一次全部加载数据集修改成一次只加载一个数据集，从而提高每一次模型估计的效率。</a:t>
            </a:r>
            <a:endParaRPr lang="en-US" altLang="zh-CN" sz="1600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sz="2400" kern="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D0F365-E009-B385-605A-89DF6CA2C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83" y="2924944"/>
            <a:ext cx="4199667" cy="3151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1375362"/>
      </p:ext>
    </p:extLst>
  </p:cSld>
  <p:clrMapOvr>
    <a:masterClrMapping/>
  </p:clrMapOvr>
  <p:transition spd="med"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1115695" y="332423"/>
            <a:ext cx="4464050" cy="747712"/>
          </a:xfrm>
          <a:noFill/>
          <a:ln>
            <a:noFill/>
          </a:ln>
        </p:spPr>
        <p:txBody>
          <a:bodyPr/>
          <a:lstStyle/>
          <a:p>
            <a:r>
              <a:rPr lang="zh-CN" altLang="en-US" dirty="0"/>
              <a:t>设计实现说明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D621386-FED3-FAFB-1CE9-2A29AE062627}"/>
              </a:ext>
            </a:extLst>
          </p:cNvPr>
          <p:cNvSpPr txBox="1">
            <a:spLocks/>
          </p:cNvSpPr>
          <p:nvPr/>
        </p:nvSpPr>
        <p:spPr>
          <a:xfrm>
            <a:off x="501332" y="1196752"/>
            <a:ext cx="8141335" cy="1953895"/>
          </a:xfrm>
          <a:prstGeom prst="rect">
            <a:avLst/>
          </a:prstGeom>
        </p:spPr>
        <p:txBody>
          <a:bodyPr wrap="square" lIns="91440" tIns="45720" rIns="91440" bIns="45720" anchor="t" anchorCtr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/>
              <a:t>Socket</a:t>
            </a:r>
            <a:r>
              <a:rPr lang="zh-CN" altLang="en-US" sz="2400" kern="0" dirty="0"/>
              <a:t>优化</a:t>
            </a:r>
            <a:endParaRPr lang="en-US" altLang="zh-CN" sz="2400" kern="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Python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优化</a:t>
            </a:r>
            <a:endParaRPr lang="en-US" altLang="zh-CN" sz="2000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 Python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服务端添加线程池，在同一时间只能有一个线程获得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CPU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使用权，其他线程被阻塞。使得在通信期间，主线程与通信线程能够交替运行，互不干扰。</a:t>
            </a:r>
            <a:endParaRPr lang="zh-CN" altLang="en-US" sz="1600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1FA6DE-D8F2-338E-5832-61E23C391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996952"/>
            <a:ext cx="4944833" cy="302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02831"/>
      </p:ext>
    </p:extLst>
  </p:cSld>
  <p:clrMapOvr>
    <a:masterClrMapping/>
  </p:clrMapOvr>
  <p:transition spd="med"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1115695" y="332423"/>
            <a:ext cx="4464050" cy="747712"/>
          </a:xfrm>
          <a:noFill/>
          <a:ln>
            <a:noFill/>
          </a:ln>
        </p:spPr>
        <p:txBody>
          <a:bodyPr/>
          <a:lstStyle/>
          <a:p>
            <a:r>
              <a:rPr lang="zh-CN" altLang="en-US" dirty="0"/>
              <a:t>设计实现说明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DC15E01-E24A-BE28-1CB5-A50D20CDE6E5}"/>
              </a:ext>
            </a:extLst>
          </p:cNvPr>
          <p:cNvSpPr txBox="1">
            <a:spLocks/>
          </p:cNvSpPr>
          <p:nvPr/>
        </p:nvSpPr>
        <p:spPr>
          <a:xfrm>
            <a:off x="501332" y="1196752"/>
            <a:ext cx="8141335" cy="1953895"/>
          </a:xfrm>
          <a:prstGeom prst="rect">
            <a:avLst/>
          </a:prstGeom>
        </p:spPr>
        <p:txBody>
          <a:bodyPr wrap="square" lIns="91440" tIns="45720" rIns="91440" bIns="45720" anchor="t" anchorCtr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/>
              <a:t>Socket</a:t>
            </a:r>
            <a:r>
              <a:rPr lang="zh-CN" altLang="en-US" sz="2400" kern="0" dirty="0"/>
              <a:t>优化</a:t>
            </a:r>
            <a:endParaRPr lang="en-US" altLang="zh-CN" sz="2400" kern="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Unity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优化</a:t>
            </a:r>
            <a:endParaRPr lang="en-US" altLang="zh-CN" sz="2000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在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Unity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客户端添加事件系统。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Unity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运行时会首先创建一个手势数据获取的事件监听。在通讯模块每一次解析完传输的数据后，通过触发事件，传递手势节点参数信息到手势显示模块，更新当前帧的手势姿态</a:t>
            </a: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C05E8F-8D1D-E958-1BAA-2942E23DA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3150647"/>
            <a:ext cx="5274310" cy="279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90352"/>
      </p:ext>
    </p:extLst>
  </p:cSld>
  <p:clrMapOvr>
    <a:masterClrMapping/>
  </p:clrMapOvr>
  <p:transition spd="med"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1115695" y="332423"/>
            <a:ext cx="4464050" cy="747712"/>
          </a:xfrm>
          <a:noFill/>
          <a:ln>
            <a:noFill/>
          </a:ln>
        </p:spPr>
        <p:txBody>
          <a:bodyPr/>
          <a:lstStyle/>
          <a:p>
            <a:r>
              <a:rPr lang="zh-CN" altLang="en-US" dirty="0"/>
              <a:t>设计实现说明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DC15E01-E24A-BE28-1CB5-A50D20CDE6E5}"/>
              </a:ext>
            </a:extLst>
          </p:cNvPr>
          <p:cNvSpPr txBox="1">
            <a:spLocks/>
          </p:cNvSpPr>
          <p:nvPr/>
        </p:nvSpPr>
        <p:spPr>
          <a:xfrm>
            <a:off x="501332" y="1196752"/>
            <a:ext cx="8141335" cy="1953895"/>
          </a:xfrm>
          <a:prstGeom prst="rect">
            <a:avLst/>
          </a:prstGeom>
        </p:spPr>
        <p:txBody>
          <a:bodyPr wrap="square" lIns="91440" tIns="45720" rIns="91440" bIns="45720" anchor="t" anchorCtr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kern="0" dirty="0"/>
              <a:t>优化结果</a:t>
            </a:r>
            <a:endParaRPr lang="en-US" altLang="zh-CN" sz="2400" kern="0" dirty="0"/>
          </a:p>
          <a:p>
            <a:pPr marL="0" indent="0">
              <a:buNone/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两个阶段所消耗的时间都有了明显的下降。模型估计的时间平均在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0.02s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左右，数据预处理的时间平均在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0.12s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左右，说明了模型优化和通信优化在算法的效率上具有一定的提升，大大提高了在手势展示的是实时性。</a:t>
            </a:r>
            <a:endParaRPr lang="en-US" altLang="zh-CN" sz="1600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7F3009-2F3A-73A0-937E-CD287B307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28" y="3150647"/>
            <a:ext cx="8151639" cy="287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1299"/>
      </p:ext>
    </p:extLst>
  </p:cSld>
  <p:clrMapOvr>
    <a:masterClrMapping/>
  </p:clrMapOvr>
  <p:transition spd="med"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1115695" y="332423"/>
            <a:ext cx="4464050" cy="747712"/>
          </a:xfrm>
          <a:noFill/>
          <a:ln>
            <a:noFill/>
          </a:ln>
        </p:spPr>
        <p:txBody>
          <a:bodyPr/>
          <a:lstStyle/>
          <a:p>
            <a:r>
              <a:rPr lang="zh-CN" altLang="en-US" dirty="0"/>
              <a:t>设计实现说明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3C1D89-B981-E49A-F9A5-56871D51C5FE}"/>
              </a:ext>
            </a:extLst>
          </p:cNvPr>
          <p:cNvSpPr txBox="1">
            <a:spLocks/>
          </p:cNvSpPr>
          <p:nvPr/>
        </p:nvSpPr>
        <p:spPr>
          <a:xfrm>
            <a:off x="539750" y="1341755"/>
            <a:ext cx="8526780" cy="4686935"/>
          </a:xfrm>
          <a:prstGeom prst="rect">
            <a:avLst/>
          </a:prstGeom>
        </p:spPr>
        <p:txBody>
          <a:bodyPr wrap="square" lIns="91440" tIns="45720" rIns="91440" bIns="45720" anchor="t" anchorCtr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kern="0" dirty="0"/>
              <a:t>程序量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包含两个模型的训练和估计部分的处理，以及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Unity</a:t>
            </a: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端数据集生成和手势估计显示，满足毕业设计的要求 </a:t>
            </a:r>
          </a:p>
          <a:p>
            <a:r>
              <a:rPr lang="zh-CN" altLang="en-US" sz="2400" kern="0" dirty="0">
                <a:sym typeface="+mn-ea"/>
              </a:rPr>
              <a:t>翻译工作</a:t>
            </a:r>
            <a:endParaRPr lang="zh-CN" altLang="en-US" sz="2400" kern="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1600" kern="0" dirty="0">
                <a:sym typeface="+mn-ea"/>
              </a:rPr>
              <a:t>翻译论文：《ArtiBoost: Boosting Articulated 3D Hand-Object Pose Estimation via Online Exploration and Synthesis》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1600" kern="0" dirty="0"/>
              <a:t>中文：《</a:t>
            </a:r>
            <a:r>
              <a:rPr lang="en-US" altLang="zh-CN" sz="1600" kern="0" dirty="0" err="1"/>
              <a:t>Artiboot</a:t>
            </a:r>
            <a:r>
              <a:rPr lang="en-US" altLang="zh-CN" sz="1600" kern="0" dirty="0"/>
              <a:t>: </a:t>
            </a:r>
            <a:r>
              <a:rPr lang="zh-CN" altLang="en-US" sz="1600" kern="0" dirty="0"/>
              <a:t>通过在线探索和合成增强关节三维手</a:t>
            </a:r>
            <a:r>
              <a:rPr lang="en-US" altLang="zh-CN" sz="1600" kern="0" dirty="0"/>
              <a:t>-</a:t>
            </a:r>
            <a:r>
              <a:rPr lang="zh-CN" altLang="en-US" sz="1600" kern="0" dirty="0"/>
              <a:t>物体姿态估计》</a:t>
            </a:r>
            <a:endParaRPr lang="en-US" altLang="zh-CN" sz="1600" kern="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翻译工作已经全部完成，现已经提交至毕业设计管理系统。</a:t>
            </a:r>
          </a:p>
        </p:txBody>
      </p:sp>
    </p:spTree>
    <p:extLst>
      <p:ext uri="{BB962C8B-B14F-4D97-AF65-F5344CB8AC3E}">
        <p14:creationId xmlns:p14="http://schemas.microsoft.com/office/powerpoint/2010/main" val="2347487393"/>
      </p:ext>
    </p:extLst>
  </p:cSld>
  <p:clrMapOvr>
    <a:masterClrMapping/>
  </p:clrMapOvr>
  <p:transition spd="med"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/>
          </p:cNvSpPr>
          <p:nvPr>
            <p:ph type="title" idx="4294967295"/>
          </p:nvPr>
        </p:nvSpPr>
        <p:spPr>
          <a:xfrm>
            <a:off x="1115695" y="260033"/>
            <a:ext cx="2016125" cy="7477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1" hangingPunct="1"/>
            <a:r>
              <a:rPr lang="zh-CN" altLang="en-US" dirty="0"/>
              <a:t>汇报提纲</a:t>
            </a:r>
          </a:p>
        </p:txBody>
      </p:sp>
      <p:sp>
        <p:nvSpPr>
          <p:cNvPr id="17411" name="Text Box 4"/>
          <p:cNvSpPr>
            <a:spLocks noGrp="1"/>
          </p:cNvSpPr>
          <p:nvPr>
            <p:ph type="body" idx="4294967295"/>
          </p:nvPr>
        </p:nvSpPr>
        <p:spPr>
          <a:xfrm>
            <a:off x="539750" y="1341438"/>
            <a:ext cx="8207375" cy="477043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zh-CN" altLang="en-US" dirty="0"/>
              <a:t>背景介绍</a:t>
            </a:r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zh-CN" altLang="en-US" dirty="0"/>
              <a:t>目标、内容与关键技术</a:t>
            </a:r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zh-CN" altLang="en-US" dirty="0"/>
              <a:t>设计实现说明</a:t>
            </a:r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zh-CN" altLang="en-US" dirty="0"/>
              <a:t>成果展示</a:t>
            </a:r>
            <a:endParaRPr lang="en-US" altLang="zh-CN" dirty="0"/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zh-CN" altLang="en-US" dirty="0"/>
              <a:t>总结与展望</a:t>
            </a:r>
          </a:p>
        </p:txBody>
      </p:sp>
    </p:spTree>
  </p:cSld>
  <p:clrMapOvr>
    <a:masterClrMapping/>
  </p:clrMapOvr>
  <p:transition spd="med"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1115695" y="332423"/>
            <a:ext cx="4464050" cy="747712"/>
          </a:xfrm>
          <a:noFill/>
          <a:ln>
            <a:noFill/>
          </a:ln>
        </p:spPr>
        <p:txBody>
          <a:bodyPr/>
          <a:lstStyle/>
          <a:p>
            <a:r>
              <a:rPr lang="zh-CN" altLang="en-US" dirty="0"/>
              <a:t>成果展示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F92C0FF-AE21-492D-CC67-B0AF1E2DBC4D}"/>
              </a:ext>
            </a:extLst>
          </p:cNvPr>
          <p:cNvSpPr txBox="1">
            <a:spLocks/>
          </p:cNvSpPr>
          <p:nvPr/>
        </p:nvSpPr>
        <p:spPr>
          <a:xfrm>
            <a:off x="539750" y="1341755"/>
            <a:ext cx="8068310" cy="1115695"/>
          </a:xfrm>
          <a:prstGeom prst="rect">
            <a:avLst/>
          </a:prstGeom>
        </p:spPr>
        <p:txBody>
          <a:bodyPr wrap="square" lIns="91440" tIns="45720" rIns="91440" bIns="45720" anchor="t" anchorCtr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 err="1"/>
              <a:t>Artiboost</a:t>
            </a:r>
            <a:endParaRPr lang="en-US" altLang="zh-CN" sz="2400" kern="0" dirty="0"/>
          </a:p>
          <a:p>
            <a:pPr marL="0" indent="0">
              <a:buNone/>
            </a:pPr>
            <a:r>
              <a:rPr lang="zh-CN" altLang="en-US" sz="2000" kern="0" dirty="0"/>
              <a:t>模型本身数据集测试</a:t>
            </a:r>
            <a:endParaRPr lang="en-US" altLang="zh-CN" sz="2000" kern="0" dirty="0"/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sz="2000" kern="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B4032B-05E8-EAF7-CEDA-278F50D54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57450"/>
            <a:ext cx="6237555" cy="3118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3055825"/>
      </p:ext>
    </p:extLst>
  </p:cSld>
  <p:clrMapOvr>
    <a:masterClrMapping/>
  </p:clrMapOvr>
  <p:transition spd="med"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1115695" y="332423"/>
            <a:ext cx="4464050" cy="747712"/>
          </a:xfrm>
          <a:noFill/>
          <a:ln>
            <a:noFill/>
          </a:ln>
        </p:spPr>
        <p:txBody>
          <a:bodyPr/>
          <a:lstStyle/>
          <a:p>
            <a:r>
              <a:rPr lang="zh-CN" altLang="en-US" dirty="0"/>
              <a:t>成果展示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F92C0FF-AE21-492D-CC67-B0AF1E2DBC4D}"/>
              </a:ext>
            </a:extLst>
          </p:cNvPr>
          <p:cNvSpPr txBox="1">
            <a:spLocks/>
          </p:cNvSpPr>
          <p:nvPr/>
        </p:nvSpPr>
        <p:spPr>
          <a:xfrm>
            <a:off x="539750" y="1341755"/>
            <a:ext cx="8068310" cy="1115695"/>
          </a:xfrm>
          <a:prstGeom prst="rect">
            <a:avLst/>
          </a:prstGeom>
        </p:spPr>
        <p:txBody>
          <a:bodyPr wrap="square" lIns="91440" tIns="45720" rIns="91440" bIns="45720" anchor="t" anchorCtr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 err="1"/>
              <a:t>Artiboost</a:t>
            </a:r>
            <a:endParaRPr lang="en-US" altLang="zh-CN" sz="2400" kern="0" dirty="0"/>
          </a:p>
          <a:p>
            <a:pPr marL="0" indent="0">
              <a:buNone/>
            </a:pPr>
            <a:r>
              <a:rPr lang="zh-CN" altLang="en-US" sz="2000" kern="0" dirty="0"/>
              <a:t>模型本身数据集测试</a:t>
            </a:r>
            <a:endParaRPr lang="en-US" altLang="zh-CN" sz="2000" kern="0" dirty="0"/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sz="2000" kern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7331C4-2453-4652-E524-C6857DDA9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002" y="2442297"/>
            <a:ext cx="5637996" cy="372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20804"/>
      </p:ext>
    </p:extLst>
  </p:cSld>
  <p:clrMapOvr>
    <a:masterClrMapping/>
  </p:clrMapOvr>
  <p:transition spd="med"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1115695" y="332423"/>
            <a:ext cx="4464050" cy="747712"/>
          </a:xfrm>
          <a:noFill/>
          <a:ln>
            <a:noFill/>
          </a:ln>
        </p:spPr>
        <p:txBody>
          <a:bodyPr/>
          <a:lstStyle/>
          <a:p>
            <a:r>
              <a:rPr lang="zh-CN" altLang="en-US" dirty="0"/>
              <a:t>成果展示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F92C0FF-AE21-492D-CC67-B0AF1E2DBC4D}"/>
              </a:ext>
            </a:extLst>
          </p:cNvPr>
          <p:cNvSpPr txBox="1">
            <a:spLocks/>
          </p:cNvSpPr>
          <p:nvPr/>
        </p:nvSpPr>
        <p:spPr>
          <a:xfrm>
            <a:off x="539750" y="1341755"/>
            <a:ext cx="8068310" cy="1115695"/>
          </a:xfrm>
          <a:prstGeom prst="rect">
            <a:avLst/>
          </a:prstGeom>
        </p:spPr>
        <p:txBody>
          <a:bodyPr wrap="square" lIns="91440" tIns="45720" rIns="91440" bIns="45720" anchor="t" anchorCtr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 err="1"/>
              <a:t>TriHorn</a:t>
            </a:r>
            <a:r>
              <a:rPr lang="en-US" altLang="zh-CN" sz="2400" kern="0" dirty="0"/>
              <a:t>-Net</a:t>
            </a:r>
          </a:p>
          <a:p>
            <a:pPr marL="0" indent="0">
              <a:buNone/>
            </a:pPr>
            <a:r>
              <a:rPr lang="zh-CN" altLang="en-US" sz="2000" kern="0" dirty="0"/>
              <a:t>模型本身数据集测试</a:t>
            </a:r>
            <a:endParaRPr lang="en-US" altLang="zh-CN" sz="2000" kern="0" dirty="0"/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sz="2000" kern="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005CB3-DE1F-7456-8DF6-5E614B204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246" y="2276872"/>
            <a:ext cx="5805507" cy="379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8320"/>
      </p:ext>
    </p:extLst>
  </p:cSld>
  <p:clrMapOvr>
    <a:masterClrMapping/>
  </p:clrMapOvr>
  <p:transition spd="med"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1115695" y="332423"/>
            <a:ext cx="4464050" cy="747712"/>
          </a:xfrm>
          <a:noFill/>
          <a:ln>
            <a:noFill/>
          </a:ln>
        </p:spPr>
        <p:txBody>
          <a:bodyPr/>
          <a:lstStyle/>
          <a:p>
            <a:r>
              <a:rPr lang="zh-CN" altLang="en-US" dirty="0"/>
              <a:t>成果展示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F92C0FF-AE21-492D-CC67-B0AF1E2DBC4D}"/>
              </a:ext>
            </a:extLst>
          </p:cNvPr>
          <p:cNvSpPr txBox="1">
            <a:spLocks/>
          </p:cNvSpPr>
          <p:nvPr/>
        </p:nvSpPr>
        <p:spPr>
          <a:xfrm>
            <a:off x="539552" y="1341755"/>
            <a:ext cx="8068508" cy="2375277"/>
          </a:xfrm>
          <a:prstGeom prst="rect">
            <a:avLst/>
          </a:prstGeom>
        </p:spPr>
        <p:txBody>
          <a:bodyPr wrap="square" lIns="91440" tIns="45720" rIns="91440" bIns="45720" anchor="t" anchorCtr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 err="1"/>
              <a:t>TriHorn</a:t>
            </a:r>
            <a:r>
              <a:rPr lang="en-US" altLang="zh-CN" sz="2400" kern="0" dirty="0"/>
              <a:t>-Net</a:t>
            </a:r>
          </a:p>
          <a:p>
            <a:pPr marL="0" indent="0">
              <a:buNone/>
            </a:pPr>
            <a:r>
              <a:rPr lang="zh-CN" altLang="en-US" sz="2000" kern="0" dirty="0"/>
              <a:t>模型混合数据集训练</a:t>
            </a:r>
            <a:endParaRPr lang="en-US" altLang="zh-CN" sz="2000" kern="0" dirty="0"/>
          </a:p>
          <a:p>
            <a:pPr marL="0" indent="0">
              <a:buNone/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当不断加入合成的数据集后，梯度下降的不断变缓。这可能是因为数据集中包含了两种不同的数据，两者的参数信息区别较大，造成在模型训练过程中拟合的效率有所下降。但是当训练的周期不断增加，梯度下降放缓，不同比例的混合数据集的损失值几乎趋于相同。</a:t>
            </a:r>
            <a:endParaRPr lang="zh-CN" altLang="en-US" sz="1600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600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sz="2000" kern="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CFD03E-CCF6-C5BB-E9D2-35506C217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926" r="306" b="46834"/>
          <a:stretch/>
        </p:blipFill>
        <p:spPr bwMode="auto">
          <a:xfrm>
            <a:off x="1907704" y="3212976"/>
            <a:ext cx="6048672" cy="29537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31648948"/>
      </p:ext>
    </p:extLst>
  </p:cSld>
  <p:clrMapOvr>
    <a:masterClrMapping/>
  </p:clrMapOvr>
  <p:transition spd="med"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1115695" y="332423"/>
            <a:ext cx="4464050" cy="747712"/>
          </a:xfrm>
          <a:noFill/>
          <a:ln>
            <a:noFill/>
          </a:ln>
        </p:spPr>
        <p:txBody>
          <a:bodyPr/>
          <a:lstStyle/>
          <a:p>
            <a:r>
              <a:rPr lang="zh-CN" altLang="en-US" dirty="0"/>
              <a:t>成果展示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029EDFA-79F1-53EF-4887-6AD5DC4E36D2}"/>
              </a:ext>
            </a:extLst>
          </p:cNvPr>
          <p:cNvSpPr txBox="1">
            <a:spLocks/>
          </p:cNvSpPr>
          <p:nvPr/>
        </p:nvSpPr>
        <p:spPr>
          <a:xfrm>
            <a:off x="539552" y="1341755"/>
            <a:ext cx="8068508" cy="2375277"/>
          </a:xfrm>
          <a:prstGeom prst="rect">
            <a:avLst/>
          </a:prstGeom>
        </p:spPr>
        <p:txBody>
          <a:bodyPr wrap="square" lIns="91440" tIns="45720" rIns="91440" bIns="45720" anchor="t" anchorCtr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视频演示 </a:t>
            </a:r>
            <a:r>
              <a:rPr lang="en-US" altLang="zh-CN" sz="2400" kern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Artiboost</a:t>
            </a:r>
            <a:endParaRPr lang="en-US" altLang="zh-CN" sz="1600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sz="2000" kern="0" dirty="0"/>
          </a:p>
        </p:txBody>
      </p:sp>
      <p:pic>
        <p:nvPicPr>
          <p:cNvPr id="2" name="Artiboost_eva">
            <a:hlinkClick r:id="" action="ppaction://media"/>
            <a:extLst>
              <a:ext uri="{FF2B5EF4-FFF2-40B4-BE49-F238E27FC236}">
                <a16:creationId xmlns:a16="http://schemas.microsoft.com/office/drawing/2014/main" id="{C574D35F-EAD0-2077-90CC-024B737266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9853" y="2012124"/>
            <a:ext cx="6970585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8613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1115695" y="332423"/>
            <a:ext cx="4464050" cy="747712"/>
          </a:xfrm>
          <a:noFill/>
          <a:ln>
            <a:noFill/>
          </a:ln>
        </p:spPr>
        <p:txBody>
          <a:bodyPr/>
          <a:lstStyle/>
          <a:p>
            <a:r>
              <a:rPr lang="zh-CN" altLang="en-US" dirty="0"/>
              <a:t>成果展示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029EDFA-79F1-53EF-4887-6AD5DC4E36D2}"/>
              </a:ext>
            </a:extLst>
          </p:cNvPr>
          <p:cNvSpPr txBox="1">
            <a:spLocks/>
          </p:cNvSpPr>
          <p:nvPr/>
        </p:nvSpPr>
        <p:spPr>
          <a:xfrm>
            <a:off x="539552" y="1341755"/>
            <a:ext cx="8068508" cy="2375277"/>
          </a:xfrm>
          <a:prstGeom prst="rect">
            <a:avLst/>
          </a:prstGeom>
        </p:spPr>
        <p:txBody>
          <a:bodyPr wrap="square" lIns="91440" tIns="45720" rIns="91440" bIns="45720" anchor="t" anchorCtr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视频演示 </a:t>
            </a:r>
            <a:r>
              <a:rPr lang="en-US" altLang="zh-CN" sz="2400" kern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TriHorn</a:t>
            </a:r>
            <a:r>
              <a:rPr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-Net</a:t>
            </a:r>
            <a:endParaRPr lang="en-US" altLang="zh-CN" sz="1600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sz="2000" kern="0" dirty="0"/>
          </a:p>
        </p:txBody>
      </p:sp>
      <p:pic>
        <p:nvPicPr>
          <p:cNvPr id="4" name="TriHorn-Net_eva">
            <a:hlinkClick r:id="" action="ppaction://media"/>
            <a:extLst>
              <a:ext uri="{FF2B5EF4-FFF2-40B4-BE49-F238E27FC236}">
                <a16:creationId xmlns:a16="http://schemas.microsoft.com/office/drawing/2014/main" id="{A46A0996-167D-37F5-CC6B-D44A5C2DCD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0941" y="2003228"/>
            <a:ext cx="7002118" cy="395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64690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1115695" y="332423"/>
            <a:ext cx="4464050" cy="747712"/>
          </a:xfrm>
          <a:noFill/>
          <a:ln>
            <a:noFill/>
          </a:ln>
        </p:spPr>
        <p:txBody>
          <a:bodyPr/>
          <a:lstStyle/>
          <a:p>
            <a:r>
              <a:rPr lang="zh-CN" altLang="en-US" dirty="0"/>
              <a:t>总结与展望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F92C0FF-AE21-492D-CC67-B0AF1E2DBC4D}"/>
              </a:ext>
            </a:extLst>
          </p:cNvPr>
          <p:cNvSpPr txBox="1">
            <a:spLocks/>
          </p:cNvSpPr>
          <p:nvPr/>
        </p:nvSpPr>
        <p:spPr>
          <a:xfrm>
            <a:off x="539552" y="1341755"/>
            <a:ext cx="8136904" cy="2735317"/>
          </a:xfrm>
          <a:prstGeom prst="rect">
            <a:avLst/>
          </a:prstGeom>
        </p:spPr>
        <p:txBody>
          <a:bodyPr wrap="square" lIns="91440" tIns="45720" rIns="91440" bIns="45720" anchor="t" anchorCtr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zh-CN" sz="2400" kern="0" dirty="0"/>
              <a:t>设计了一个数据集生成工具</a:t>
            </a:r>
            <a:endParaRPr lang="en-US" altLang="zh-CN" sz="2400" kern="0" dirty="0"/>
          </a:p>
          <a:p>
            <a:r>
              <a:rPr lang="zh-CN" altLang="en-US" sz="2400" kern="0" dirty="0"/>
              <a:t>设计了</a:t>
            </a:r>
            <a:r>
              <a:rPr lang="zh-CN" altLang="zh-CN" sz="2400" kern="0" dirty="0"/>
              <a:t>简单的手势展示应用</a:t>
            </a:r>
            <a:endParaRPr lang="en-US" altLang="zh-CN" sz="2400" kern="0" dirty="0"/>
          </a:p>
          <a:p>
            <a:endParaRPr lang="en-US" altLang="zh-CN" sz="2400" kern="0" dirty="0"/>
          </a:p>
          <a:p>
            <a:r>
              <a:rPr lang="zh-CN" altLang="zh-CN" sz="2400" kern="0" dirty="0"/>
              <a:t>选用的模型对于数据集的泛用性不高</a:t>
            </a:r>
            <a:endParaRPr lang="en-US" altLang="zh-CN" sz="2400" kern="0" dirty="0"/>
          </a:p>
          <a:p>
            <a:r>
              <a:rPr lang="zh-CN" altLang="zh-CN" sz="2400" kern="0" dirty="0"/>
              <a:t>数据集大小不能过大</a:t>
            </a:r>
            <a:endParaRPr lang="zh-CN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3149004747"/>
      </p:ext>
    </p:extLst>
  </p:cSld>
  <p:clrMapOvr>
    <a:masterClrMapping/>
  </p:clrMapOvr>
  <p:transition spd="med"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ctrTitle"/>
          </p:nvPr>
        </p:nvSpPr>
        <p:spPr>
          <a:xfrm>
            <a:off x="684213" y="1196975"/>
            <a:ext cx="3600450" cy="792163"/>
          </a:xfrm>
          <a:noFill/>
          <a:ln>
            <a:noFill/>
          </a:ln>
        </p:spPr>
        <p:txBody>
          <a:bodyPr/>
          <a:lstStyle/>
          <a:p>
            <a:pPr eaLnBrk="1" hangingPunct="1">
              <a:buClrTx/>
              <a:buSzTx/>
              <a:buFontTx/>
            </a:pPr>
            <a:r>
              <a:rPr lang="zh-CN" altLang="en-US" sz="3600" b="1" dirty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感谢您的聆听 ！</a:t>
            </a:r>
          </a:p>
        </p:txBody>
      </p:sp>
      <p:sp>
        <p:nvSpPr>
          <p:cNvPr id="20483" name="Rectangle 3"/>
          <p:cNvSpPr>
            <a:spLocks noGrp="1"/>
          </p:cNvSpPr>
          <p:nvPr>
            <p:ph type="subTitle" idx="4294967295"/>
          </p:nvPr>
        </p:nvSpPr>
        <p:spPr>
          <a:xfrm>
            <a:off x="2124075" y="3429000"/>
            <a:ext cx="4922838" cy="12763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lvl="0" indent="0" algn="ctr"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lvl1pPr>
            <a:lvl2pPr marL="471805" lvl="1" indent="0" algn="ctr"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lvl2pPr>
            <a:lvl3pPr marL="909955" lvl="2" indent="0" algn="ctr"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lvl3pPr>
            <a:lvl4pPr marL="1306830" lvl="3" indent="0" algn="ctr"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lvl4pPr>
            <a:lvl5pPr marL="1695450" lvl="4" indent="0" algn="ctr"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lvl5pPr>
          </a:lstStyle>
          <a:p>
            <a:pPr lvl="0" algn="l" eaLnBrk="1" hangingPunct="1">
              <a:lnSpc>
                <a:spcPct val="100000"/>
              </a:lnSpc>
            </a:pPr>
            <a:r>
              <a:rPr lang="zh-CN" altLang="en-US" sz="7200" b="1" dirty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欢迎指正！</a:t>
            </a:r>
          </a:p>
        </p:txBody>
      </p:sp>
    </p:spTree>
  </p:cSld>
  <p:clrMapOvr>
    <a:masterClrMapping/>
  </p:clrMapOvr>
  <p:transition spd="med"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/>
          </p:cNvSpPr>
          <p:nvPr>
            <p:ph type="title"/>
          </p:nvPr>
        </p:nvSpPr>
        <p:spPr>
          <a:xfrm>
            <a:off x="1115695" y="332740"/>
            <a:ext cx="2087563" cy="747713"/>
          </a:xfrm>
          <a:noFill/>
          <a:ln>
            <a:noFill/>
          </a:ln>
        </p:spPr>
        <p:txBody>
          <a:bodyPr/>
          <a:lstStyle/>
          <a:p>
            <a:r>
              <a:rPr lang="zh-CN" altLang="en-US" dirty="0"/>
              <a:t>背景介绍</a:t>
            </a:r>
          </a:p>
        </p:txBody>
      </p:sp>
      <p:sp>
        <p:nvSpPr>
          <p:cNvPr id="18435" name="Rectangle 3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/>
          <a:lstStyle/>
          <a:p>
            <a:pPr marL="0" indent="0">
              <a:buSzPct val="75000"/>
              <a:buNone/>
            </a:pP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在现有的体感交互设备中，大多都是专业且昂贵的动作捕捉设备，可以通过识别人体动作、手势等信息，最后反馈到计算机中实时显示，而依靠神经网络模型估计手势姿态可以做到无需专业设备，只需采集训练数据来不断学习，提高手势估计的精度，大大降低了交互成本，同时还具有较高的泛用性。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SzPct val="75000"/>
              <a:buNone/>
            </a:pP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网络模型设计时，除了神经网络算法重要以外，训练和测试数据集同样也非常重要。采集真实世界的数据集可能会受到环境、设备的制约，使用虚拟手部生成数据集的方法能够快速、高效地获取到大量的手部数据，避免了复杂的专业设备的使用。这些虚拟空间手部数据同样具有有效的手部信息，能够快速地在虚拟空间中生成想要的数据集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ransition spd="med"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1115695" y="332423"/>
            <a:ext cx="4464050" cy="747712"/>
          </a:xfrm>
          <a:noFill/>
          <a:ln>
            <a:noFill/>
          </a:ln>
        </p:spPr>
        <p:txBody>
          <a:bodyPr/>
          <a:lstStyle/>
          <a:p>
            <a:r>
              <a:rPr lang="zh-CN" altLang="en-US" dirty="0"/>
              <a:t>目标与内容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A64F7A1-72A2-E419-7410-83C56CA86F24}"/>
              </a:ext>
            </a:extLst>
          </p:cNvPr>
          <p:cNvSpPr txBox="1">
            <a:spLocks/>
          </p:cNvSpPr>
          <p:nvPr/>
        </p:nvSpPr>
        <p:spPr>
          <a:xfrm>
            <a:off x="503647" y="1412776"/>
            <a:ext cx="8136706" cy="2951658"/>
          </a:xfrm>
          <a:prstGeom prst="rect">
            <a:avLst/>
          </a:prstGeom>
        </p:spPr>
        <p:txBody>
          <a:bodyPr wrap="square" lIns="91440" tIns="45720" rIns="91440" bIns="45720" anchor="t" anchorCtr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kern="0" dirty="0"/>
              <a:t>简介</a:t>
            </a:r>
            <a:endParaRPr lang="en-US" altLang="zh-CN" sz="2400" kern="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本课题通过建立数据集生成模型，使用骨骼动画化驱动虚拟手针对特定场景采集数据，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作为原来模型数据集的补充。</a:t>
            </a: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将混合数据集交由手部姿态估计算法训练，形成手部识别工具，最后应用于下游的实际应用中。</a:t>
            </a:r>
            <a:endParaRPr lang="en-US" altLang="zh-CN" sz="1600" kern="0" dirty="0"/>
          </a:p>
          <a:p>
            <a:r>
              <a:rPr lang="zh-CN" altLang="en-US" sz="2400" kern="0" dirty="0"/>
              <a:t>目标</a:t>
            </a:r>
            <a:endParaRPr lang="en-US" altLang="zh-CN" sz="2400" kern="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使用自己生成的训练集，训练网络，最后打包应用到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Unity</a:t>
            </a: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端实时显示</a:t>
            </a:r>
            <a:r>
              <a:rPr lang="zh-CN" altLang="en-US" sz="1600" kern="0" dirty="0"/>
              <a:t>。</a:t>
            </a:r>
            <a:r>
              <a:rPr lang="en-US" altLang="zh-CN" sz="2400" kern="0" dirty="0"/>
              <a:t>   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011F446-28FD-5DA0-512A-2DD4F1478253}"/>
              </a:ext>
            </a:extLst>
          </p:cNvPr>
          <p:cNvSpPr/>
          <p:nvPr/>
        </p:nvSpPr>
        <p:spPr bwMode="auto">
          <a:xfrm>
            <a:off x="692696" y="4281040"/>
            <a:ext cx="1728192" cy="7920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476724-8DBD-59A9-9F24-BD887D521EB3}"/>
              </a:ext>
            </a:extLst>
          </p:cNvPr>
          <p:cNvSpPr txBox="1"/>
          <p:nvPr/>
        </p:nvSpPr>
        <p:spPr>
          <a:xfrm>
            <a:off x="845840" y="4403682"/>
            <a:ext cx="1421904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生成数据集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B2E47AA0-284F-4332-4145-B91BA3AF6C78}"/>
              </a:ext>
            </a:extLst>
          </p:cNvPr>
          <p:cNvSpPr/>
          <p:nvPr/>
        </p:nvSpPr>
        <p:spPr bwMode="auto">
          <a:xfrm>
            <a:off x="2598990" y="4502550"/>
            <a:ext cx="792088" cy="36004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zh-CN" altLang="en-US" sz="5200" b="1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1FE0416-0367-4148-56D4-5AD5BA9A341F}"/>
              </a:ext>
            </a:extLst>
          </p:cNvPr>
          <p:cNvSpPr/>
          <p:nvPr/>
        </p:nvSpPr>
        <p:spPr bwMode="auto">
          <a:xfrm>
            <a:off x="3569180" y="4299228"/>
            <a:ext cx="1728192" cy="7920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21F1C0-F976-7531-057F-E13A2AE6A697}"/>
              </a:ext>
            </a:extLst>
          </p:cNvPr>
          <p:cNvSpPr txBox="1"/>
          <p:nvPr/>
        </p:nvSpPr>
        <p:spPr>
          <a:xfrm>
            <a:off x="3686320" y="4403682"/>
            <a:ext cx="149391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750A2BFF-1956-8345-E87E-B6A266564260}"/>
              </a:ext>
            </a:extLst>
          </p:cNvPr>
          <p:cNvSpPr/>
          <p:nvPr/>
        </p:nvSpPr>
        <p:spPr bwMode="auto">
          <a:xfrm>
            <a:off x="5618034" y="4502550"/>
            <a:ext cx="792088" cy="36004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zh-CN" altLang="en-US" sz="5200" b="1" i="0" u="none" strike="noStrike" cap="none" normalizeH="0" baseline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F61D3FD-DA9B-609C-B09C-F86BE67C18D7}"/>
              </a:ext>
            </a:extLst>
          </p:cNvPr>
          <p:cNvSpPr/>
          <p:nvPr/>
        </p:nvSpPr>
        <p:spPr bwMode="auto">
          <a:xfrm>
            <a:off x="6588224" y="4299228"/>
            <a:ext cx="1728192" cy="7920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rgbClr val="CC3300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3C009A-BCB4-272C-3058-E51686E9FB83}"/>
              </a:ext>
            </a:extLst>
          </p:cNvPr>
          <p:cNvSpPr txBox="1"/>
          <p:nvPr/>
        </p:nvSpPr>
        <p:spPr>
          <a:xfrm>
            <a:off x="6705364" y="4403682"/>
            <a:ext cx="149391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12800" marR="0" indent="-81280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4138563"/>
      </p:ext>
    </p:extLst>
  </p:cSld>
  <p:clrMapOvr>
    <a:masterClrMapping/>
  </p:clrMapOvr>
  <p:transition spd="med"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1115695" y="332423"/>
            <a:ext cx="4464050" cy="747712"/>
          </a:xfrm>
          <a:noFill/>
          <a:ln>
            <a:noFill/>
          </a:ln>
        </p:spPr>
        <p:txBody>
          <a:bodyPr/>
          <a:lstStyle/>
          <a:p>
            <a:r>
              <a:rPr lang="zh-CN" altLang="en-US" dirty="0"/>
              <a:t>目标与内容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A64F7A1-72A2-E419-7410-83C56CA86F24}"/>
              </a:ext>
            </a:extLst>
          </p:cNvPr>
          <p:cNvSpPr txBox="1">
            <a:spLocks/>
          </p:cNvSpPr>
          <p:nvPr/>
        </p:nvSpPr>
        <p:spPr>
          <a:xfrm>
            <a:off x="503647" y="1412776"/>
            <a:ext cx="8136706" cy="2951658"/>
          </a:xfrm>
          <a:prstGeom prst="rect">
            <a:avLst/>
          </a:prstGeom>
        </p:spPr>
        <p:txBody>
          <a:bodyPr wrap="square" lIns="91440" tIns="45720" rIns="91440" bIns="45720" anchor="t" anchorCtr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kern="0" dirty="0"/>
              <a:t>整体框架</a:t>
            </a:r>
            <a:endParaRPr lang="en-US" altLang="zh-CN" sz="2400" kern="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757584-1E8C-8EA2-3D93-24C58134A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44824"/>
            <a:ext cx="7600069" cy="425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61639"/>
      </p:ext>
    </p:extLst>
  </p:cSld>
  <p:clrMapOvr>
    <a:masterClrMapping/>
  </p:clrMapOvr>
  <p:transition spd="med"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1115695" y="332423"/>
            <a:ext cx="4464050" cy="747712"/>
          </a:xfrm>
          <a:noFill/>
          <a:ln>
            <a:noFill/>
          </a:ln>
        </p:spPr>
        <p:txBody>
          <a:bodyPr/>
          <a:lstStyle/>
          <a:p>
            <a:r>
              <a:rPr lang="zh-CN" altLang="en-US" dirty="0"/>
              <a:t>关键技术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A64F7A1-72A2-E419-7410-83C56CA86F24}"/>
              </a:ext>
            </a:extLst>
          </p:cNvPr>
          <p:cNvSpPr txBox="1">
            <a:spLocks/>
          </p:cNvSpPr>
          <p:nvPr/>
        </p:nvSpPr>
        <p:spPr>
          <a:xfrm>
            <a:off x="503646" y="1412776"/>
            <a:ext cx="8172809" cy="3960440"/>
          </a:xfrm>
          <a:prstGeom prst="rect">
            <a:avLst/>
          </a:prstGeom>
        </p:spPr>
        <p:txBody>
          <a:bodyPr wrap="square" lIns="91440" tIns="45720" rIns="91440" bIns="45720" anchor="t" anchorCtr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zh-CN" sz="2400" kern="0" dirty="0"/>
              <a:t>手势估计模型选择</a:t>
            </a:r>
            <a:endParaRPr lang="en-US" altLang="zh-CN" sz="2400" kern="0" dirty="0"/>
          </a:p>
          <a:p>
            <a:pPr marL="0" indent="0">
              <a:buNone/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手势估计模型非常繁多，如何选择一个适合本项目，便于之后进行数据集设计的模型就变得尤为重要</a:t>
            </a:r>
            <a:endParaRPr lang="en-US" altLang="zh-CN" sz="1600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zh-CN" altLang="en-US" sz="2400" kern="0" dirty="0"/>
              <a:t>数据集生成</a:t>
            </a:r>
            <a:endParaRPr lang="en-US" altLang="zh-CN" sz="2400" kern="0" dirty="0"/>
          </a:p>
          <a:p>
            <a:pPr marL="0" indent="0">
              <a:buNone/>
            </a:pP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生成的数据集质量会直接影响模型训练的结果</a:t>
            </a:r>
            <a:endParaRPr lang="en-US" altLang="zh-CN" sz="1600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实际场景展示</a:t>
            </a:r>
            <a:endParaRPr lang="en-US" altLang="zh-CN" sz="2400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保证估计得出的结果的准确性</a:t>
            </a: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和实时性</a:t>
            </a:r>
            <a:endParaRPr lang="en-US" altLang="zh-CN" sz="1600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048588"/>
      </p:ext>
    </p:extLst>
  </p:cSld>
  <p:clrMapOvr>
    <a:masterClrMapping/>
  </p:clrMapOvr>
  <p:transition spd="med"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1115695" y="332423"/>
            <a:ext cx="4464050" cy="747712"/>
          </a:xfrm>
          <a:noFill/>
          <a:ln>
            <a:noFill/>
          </a:ln>
        </p:spPr>
        <p:txBody>
          <a:bodyPr/>
          <a:lstStyle/>
          <a:p>
            <a:r>
              <a:rPr lang="zh-CN" altLang="en-US" dirty="0"/>
              <a:t>设计实现说明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484373-990E-7291-BBE2-FA0CD4EA2DEE}"/>
              </a:ext>
            </a:extLst>
          </p:cNvPr>
          <p:cNvSpPr txBox="1">
            <a:spLocks/>
          </p:cNvSpPr>
          <p:nvPr/>
        </p:nvSpPr>
        <p:spPr>
          <a:xfrm>
            <a:off x="539750" y="1341438"/>
            <a:ext cx="8207375" cy="4770437"/>
          </a:xfrm>
          <a:prstGeom prst="rect">
            <a:avLst/>
          </a:prstGeom>
        </p:spPr>
        <p:txBody>
          <a:bodyPr wrap="square" lIns="91440" tIns="45720" rIns="91440" bIns="45720" anchor="t" anchorCtr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kern="0" dirty="0"/>
              <a:t>搭建环境，</a:t>
            </a:r>
            <a:r>
              <a:rPr lang="en-US" altLang="zh-CN" sz="2400" kern="0" dirty="0" err="1"/>
              <a:t>Artiboost</a:t>
            </a:r>
            <a:r>
              <a:rPr lang="zh-CN" altLang="en-US" sz="2400" kern="0" dirty="0"/>
              <a:t>和</a:t>
            </a:r>
            <a:r>
              <a:rPr lang="en-US" altLang="zh-CN" sz="2400" kern="0" dirty="0" err="1"/>
              <a:t>TriHorn</a:t>
            </a:r>
            <a:r>
              <a:rPr lang="en-US" altLang="zh-CN" sz="2400" kern="0" dirty="0"/>
              <a:t>-Net</a:t>
            </a:r>
            <a:r>
              <a:rPr lang="zh-CN" altLang="en-US" sz="2400" kern="0" dirty="0"/>
              <a:t>算法可行性和准确性验证</a:t>
            </a:r>
            <a:endParaRPr lang="en-US" altLang="zh-CN" sz="2400" kern="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在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Linix</a:t>
            </a: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系统中安装项目所需环境、配置文件。</a:t>
            </a:r>
            <a:endParaRPr lang="en-US" altLang="zh-CN" sz="1600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根据项目提供的训练以及测试代码，测试算法可行性。检查输出估计姿态图片的准确性。</a:t>
            </a:r>
            <a:endParaRPr lang="en-US" altLang="zh-CN" sz="1600" kern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566095"/>
      </p:ext>
    </p:extLst>
  </p:cSld>
  <p:clrMapOvr>
    <a:masterClrMapping/>
  </p:clrMapOvr>
  <p:transition spd="med"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1115695" y="332423"/>
            <a:ext cx="4464050" cy="747712"/>
          </a:xfrm>
          <a:noFill/>
          <a:ln>
            <a:noFill/>
          </a:ln>
        </p:spPr>
        <p:txBody>
          <a:bodyPr/>
          <a:lstStyle/>
          <a:p>
            <a:r>
              <a:rPr lang="zh-CN" altLang="en-US" dirty="0"/>
              <a:t>设计实现说明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484373-990E-7291-BBE2-FA0CD4EA2DEE}"/>
              </a:ext>
            </a:extLst>
          </p:cNvPr>
          <p:cNvSpPr txBox="1">
            <a:spLocks/>
          </p:cNvSpPr>
          <p:nvPr/>
        </p:nvSpPr>
        <p:spPr>
          <a:xfrm>
            <a:off x="539751" y="1341439"/>
            <a:ext cx="8001000" cy="503386"/>
          </a:xfrm>
          <a:prstGeom prst="rect">
            <a:avLst/>
          </a:prstGeom>
        </p:spPr>
        <p:txBody>
          <a:bodyPr wrap="square" lIns="91440" tIns="45720" rIns="91440" bIns="45720" anchor="t" anchorCtr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 err="1"/>
              <a:t>Artiboost</a:t>
            </a:r>
            <a:r>
              <a:rPr lang="en-US" altLang="zh-CN" sz="2400" kern="0" dirty="0"/>
              <a:t>:</a:t>
            </a:r>
          </a:p>
        </p:txBody>
      </p:sp>
      <p:pic>
        <p:nvPicPr>
          <p:cNvPr id="5" name="图片 4" descr="Vis2DMetric">
            <a:extLst>
              <a:ext uri="{FF2B5EF4-FFF2-40B4-BE49-F238E27FC236}">
                <a16:creationId xmlns:a16="http://schemas.microsoft.com/office/drawing/2014/main" id="{F12D7BF9-35BA-D12E-A381-B05891764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6" t="-573" r="74580" b="34105"/>
          <a:stretch>
            <a:fillRect/>
          </a:stretch>
        </p:blipFill>
        <p:spPr>
          <a:xfrm>
            <a:off x="6350218" y="2553853"/>
            <a:ext cx="2190533" cy="285647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7A742BB-5990-3177-1ACB-0AFE25E0F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276872"/>
            <a:ext cx="5756360" cy="341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16354"/>
      </p:ext>
    </p:extLst>
  </p:cSld>
  <p:clrMapOvr>
    <a:masterClrMapping/>
  </p:clrMapOvr>
  <p:transition spd="med"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1115695" y="332423"/>
            <a:ext cx="4464050" cy="747712"/>
          </a:xfrm>
          <a:noFill/>
          <a:ln>
            <a:noFill/>
          </a:ln>
        </p:spPr>
        <p:txBody>
          <a:bodyPr/>
          <a:lstStyle/>
          <a:p>
            <a:r>
              <a:rPr lang="zh-CN" altLang="en-US" dirty="0"/>
              <a:t>设计实现说明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484373-990E-7291-BBE2-FA0CD4EA2DEE}"/>
              </a:ext>
            </a:extLst>
          </p:cNvPr>
          <p:cNvSpPr txBox="1">
            <a:spLocks/>
          </p:cNvSpPr>
          <p:nvPr/>
        </p:nvSpPr>
        <p:spPr>
          <a:xfrm>
            <a:off x="539751" y="1341439"/>
            <a:ext cx="8001000" cy="503386"/>
          </a:xfrm>
          <a:prstGeom prst="rect">
            <a:avLst/>
          </a:prstGeom>
        </p:spPr>
        <p:txBody>
          <a:bodyPr wrap="square" lIns="91440" tIns="45720" rIns="91440" bIns="45720" anchor="t" anchorCtr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indent="-43688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304925" indent="-39560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kern="0" dirty="0" err="1"/>
              <a:t>TriHorn</a:t>
            </a:r>
            <a:r>
              <a:rPr lang="en-US" altLang="zh-CN" sz="2400" kern="0" dirty="0"/>
              <a:t>-Net 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975BEF-8DDF-A2A2-BD32-39317C34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26" y="2486882"/>
            <a:ext cx="5561611" cy="2856469"/>
          </a:xfrm>
          <a:prstGeom prst="rect">
            <a:avLst/>
          </a:prstGeom>
        </p:spPr>
      </p:pic>
      <p:pic>
        <p:nvPicPr>
          <p:cNvPr id="6" name="图片 5" descr="Triorn-输入图片">
            <a:extLst>
              <a:ext uri="{FF2B5EF4-FFF2-40B4-BE49-F238E27FC236}">
                <a16:creationId xmlns:a16="http://schemas.microsoft.com/office/drawing/2014/main" id="{0DD10AD3-967D-E65A-8F1C-A84479FF3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3080726"/>
            <a:ext cx="2224405" cy="166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67200"/>
      </p:ext>
    </p:extLst>
  </p:cSld>
  <p:clrMapOvr>
    <a:masterClrMapping/>
  </p:clrMapOvr>
  <p:transition spd="med">
    <p:zoom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mQyNjBmMzQ2NjFkNDA5NDBiODI4ZThlYzZmODBlYjIifQ=="/>
  <p:tag name="KSO_WPP_MARK_KEY" val="87d509e1-4862-4916-8c0d-23d6d73d0f5e"/>
</p:tagLst>
</file>

<file path=ppt/theme/theme1.xml><?xml version="1.0" encoding="utf-8"?>
<a:theme xmlns:a="http://schemas.openxmlformats.org/drawingml/2006/main" name="计算机与信息学院本科毕业设计毕业答辩">
  <a:themeElements>
    <a:clrScheme name="zdy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zdy">
      <a:majorFont>
        <a:latin typeface="Verdana"/>
        <a:ea typeface="黑体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812800" marR="0" indent="-812800" algn="ctr" defTabSz="914400" rtl="0" eaLnBrk="1" fontAlgn="base" latinLnBrk="0" hangingPunct="1">
          <a:lnSpc>
            <a:spcPct val="150000"/>
          </a:lnSpc>
          <a:spcBef>
            <a:spcPct val="20000"/>
          </a:spcBef>
          <a:spcAft>
            <a:spcPct val="0"/>
          </a:spcAft>
          <a:buClr>
            <a:schemeClr val="tx1"/>
          </a:buClr>
          <a:buSzTx/>
          <a:buFont typeface="Wingdings" panose="05000000000000000000" pitchFamily="2" charset="2"/>
          <a:buNone/>
          <a:defRPr kumimoji="0" lang="zh-CN" altLang="en-US" sz="5200" b="1" i="0" u="none" strike="noStrike" cap="none" normalizeH="0" baseline="0" smtClean="0">
            <a:ln>
              <a:noFill/>
            </a:ln>
            <a:solidFill>
              <a:srgbClr val="CC3300"/>
            </a:solidFill>
            <a:effectLst/>
            <a:latin typeface="Times New Roman" panose="02020603050405020304" pitchFamily="18" charset="0"/>
            <a:ea typeface="华文新魏" panose="020108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812800" marR="0" indent="-812800" algn="ctr" defTabSz="914400" rtl="0" eaLnBrk="1" fontAlgn="base" latinLnBrk="0" hangingPunct="1">
          <a:lnSpc>
            <a:spcPct val="150000"/>
          </a:lnSpc>
          <a:spcBef>
            <a:spcPct val="20000"/>
          </a:spcBef>
          <a:spcAft>
            <a:spcPct val="0"/>
          </a:spcAft>
          <a:buClr>
            <a:schemeClr val="tx1"/>
          </a:buClr>
          <a:buSzTx/>
          <a:buFont typeface="Wingdings" panose="05000000000000000000" pitchFamily="2" charset="2"/>
          <a:buNone/>
          <a:defRPr kumimoji="0" lang="zh-CN" altLang="en-US" sz="5200" b="1" i="0" u="none" strike="noStrike" cap="none" normalizeH="0" baseline="0" smtClean="0">
            <a:ln>
              <a:noFill/>
            </a:ln>
            <a:solidFill>
              <a:srgbClr val="CC3300"/>
            </a:solidFill>
            <a:effectLst/>
            <a:latin typeface="Times New Roman" panose="02020603050405020304" pitchFamily="18" charset="0"/>
            <a:ea typeface="华文新魏" panose="02010800040101010101" pitchFamily="2" charset="-122"/>
          </a:defRPr>
        </a:defPPr>
      </a:lstStyle>
    </a:lnDef>
  </a:objectDefaults>
  <a:extraClrSchemeLst>
    <a:extraClrScheme>
      <a:clrScheme name="zdy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dy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dy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校领导学院调研汇报200911</Template>
  <TotalTime>134</TotalTime>
  <Words>1232</Words>
  <Application>Microsoft Office PowerPoint</Application>
  <PresentationFormat>全屏显示(4:3)</PresentationFormat>
  <Paragraphs>110</Paragraphs>
  <Slides>27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黑体</vt:lpstr>
      <vt:lpstr>楷体</vt:lpstr>
      <vt:lpstr>微软雅黑</vt:lpstr>
      <vt:lpstr>Arial</vt:lpstr>
      <vt:lpstr>Times New Roman</vt:lpstr>
      <vt:lpstr>Verdana</vt:lpstr>
      <vt:lpstr>Wingdings</vt:lpstr>
      <vt:lpstr>计算机与信息学院本科毕业设计毕业答辩</vt:lpstr>
      <vt:lpstr>题目：基于游戏引擎的手部运动估计数据集生成与应用</vt:lpstr>
      <vt:lpstr>汇报提纲</vt:lpstr>
      <vt:lpstr>背景介绍</vt:lpstr>
      <vt:lpstr>目标与内容</vt:lpstr>
      <vt:lpstr>目标与内容</vt:lpstr>
      <vt:lpstr>关键技术</vt:lpstr>
      <vt:lpstr>设计实现说明</vt:lpstr>
      <vt:lpstr>设计实现说明</vt:lpstr>
      <vt:lpstr>设计实现说明</vt:lpstr>
      <vt:lpstr>设计实现说明</vt:lpstr>
      <vt:lpstr>设计实现说明</vt:lpstr>
      <vt:lpstr>设计实现说明</vt:lpstr>
      <vt:lpstr>设计实现说明</vt:lpstr>
      <vt:lpstr>设计实现说明</vt:lpstr>
      <vt:lpstr>设计实现说明</vt:lpstr>
      <vt:lpstr>设计实现说明</vt:lpstr>
      <vt:lpstr>设计实现说明</vt:lpstr>
      <vt:lpstr>设计实现说明</vt:lpstr>
      <vt:lpstr>设计实现说明</vt:lpstr>
      <vt:lpstr>成果展示</vt:lpstr>
      <vt:lpstr>成果展示</vt:lpstr>
      <vt:lpstr>成果展示</vt:lpstr>
      <vt:lpstr>成果展示</vt:lpstr>
      <vt:lpstr>成果展示</vt:lpstr>
      <vt:lpstr>成果展示</vt:lpstr>
      <vt:lpstr>总结与展望</vt:lpstr>
      <vt:lpstr>感谢您的聆听 ！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王伟</dc:creator>
  <cp:lastModifiedBy>Elf Night</cp:lastModifiedBy>
  <cp:revision>194</cp:revision>
  <dcterms:created xsi:type="dcterms:W3CDTF">2009-11-14T07:16:00Z</dcterms:created>
  <dcterms:modified xsi:type="dcterms:W3CDTF">2023-05-24T06:05:39Z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35E914C677F34CD597B5A2E0997169EA</vt:lpwstr>
  </property>
</Properties>
</file>